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594" r:id="rId3"/>
    <p:sldId id="595" r:id="rId4"/>
    <p:sldId id="596" r:id="rId5"/>
    <p:sldId id="271" r:id="rId6"/>
    <p:sldId id="524" r:id="rId7"/>
    <p:sldId id="525" r:id="rId8"/>
    <p:sldId id="526" r:id="rId9"/>
    <p:sldId id="517" r:id="rId10"/>
    <p:sldId id="518" r:id="rId11"/>
    <p:sldId id="513" r:id="rId12"/>
    <p:sldId id="523" r:id="rId13"/>
    <p:sldId id="528" r:id="rId14"/>
    <p:sldId id="559" r:id="rId15"/>
    <p:sldId id="522" r:id="rId16"/>
    <p:sldId id="600" r:id="rId17"/>
    <p:sldId id="535" r:id="rId18"/>
    <p:sldId id="530" r:id="rId19"/>
    <p:sldId id="597" r:id="rId20"/>
    <p:sldId id="567" r:id="rId21"/>
    <p:sldId id="566" r:id="rId22"/>
    <p:sldId id="564" r:id="rId23"/>
    <p:sldId id="568" r:id="rId24"/>
    <p:sldId id="531" r:id="rId25"/>
    <p:sldId id="601" r:id="rId26"/>
    <p:sldId id="570" r:id="rId27"/>
    <p:sldId id="571" r:id="rId28"/>
    <p:sldId id="534" r:id="rId29"/>
    <p:sldId id="537" r:id="rId30"/>
    <p:sldId id="602" r:id="rId31"/>
    <p:sldId id="574" r:id="rId32"/>
    <p:sldId id="572" r:id="rId33"/>
    <p:sldId id="575" r:id="rId34"/>
    <p:sldId id="576" r:id="rId35"/>
    <p:sldId id="579" r:id="rId36"/>
    <p:sldId id="580" r:id="rId37"/>
    <p:sldId id="581" r:id="rId38"/>
    <p:sldId id="582" r:id="rId39"/>
    <p:sldId id="583" r:id="rId40"/>
    <p:sldId id="584" r:id="rId41"/>
    <p:sldId id="585" r:id="rId42"/>
    <p:sldId id="588" r:id="rId43"/>
    <p:sldId id="586" r:id="rId44"/>
    <p:sldId id="538" r:id="rId45"/>
    <p:sldId id="547" r:id="rId46"/>
    <p:sldId id="546" r:id="rId47"/>
    <p:sldId id="598" r:id="rId48"/>
    <p:sldId id="593" r:id="rId49"/>
    <p:sldId id="589" r:id="rId50"/>
    <p:sldId id="590" r:id="rId51"/>
    <p:sldId id="591" r:id="rId52"/>
    <p:sldId id="541" r:id="rId53"/>
    <p:sldId id="603" r:id="rId54"/>
    <p:sldId id="604" r:id="rId55"/>
    <p:sldId id="599" r:id="rId56"/>
    <p:sldId id="556" r:id="rId57"/>
    <p:sldId id="557" r:id="rId58"/>
    <p:sldId id="555" r:id="rId59"/>
    <p:sldId id="558" r:id="rId60"/>
    <p:sldId id="550" r:id="rId61"/>
    <p:sldId id="573" r:id="rId62"/>
    <p:sldId id="551" r:id="rId63"/>
    <p:sldId id="592" r:id="rId64"/>
    <p:sldId id="563" r:id="rId65"/>
    <p:sldId id="577" r:id="rId66"/>
    <p:sldId id="578" r:id="rId67"/>
    <p:sldId id="553" r:id="rId68"/>
    <p:sldId id="552" r:id="rId69"/>
    <p:sldId id="548" r:id="rId70"/>
    <p:sldId id="527" r:id="rId71"/>
    <p:sldId id="263"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957"/>
    <a:srgbClr val="1103C1"/>
    <a:srgbClr val="FFE5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29" autoAdjust="0"/>
  </p:normalViewPr>
  <p:slideViewPr>
    <p:cSldViewPr>
      <p:cViewPr varScale="1">
        <p:scale>
          <a:sx n="52" d="100"/>
          <a:sy n="52" d="100"/>
        </p:scale>
        <p:origin x="876" y="10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621125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972006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9956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77867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ru-RU" sz="2200"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43403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41756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58908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485572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2091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50814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057714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84242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8887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93910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r>
              <a:rPr lang="ru-RU" dirty="0"/>
              <a:t>Мы хотим эту стопку книг организовать,</a:t>
            </a:r>
            <a:r>
              <a:rPr lang="ru-RU" baseline="0" dirty="0"/>
              <a:t> не заглядывая внутрь. То же самое с миллионами текстов</a:t>
            </a:r>
            <a:endParaRPr lang="ru-RU" dirty="0"/>
          </a:p>
        </p:txBody>
      </p:sp>
    </p:spTree>
    <p:extLst>
      <p:ext uri="{BB962C8B-B14F-4D97-AF65-F5344CB8AC3E}">
        <p14:creationId xmlns:p14="http://schemas.microsoft.com/office/powerpoint/2010/main" val="364338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20068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24416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36753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89995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9380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26302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9132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5579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031049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59915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843569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463576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35689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52112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55579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56077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012684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03814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52265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47977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995137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45504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92189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448886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971938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2953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531529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015622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296172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5942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6385342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191779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07534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354711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105950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134178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310501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061603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03900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744400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99562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63747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798214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2575744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0132857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796526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4254731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29977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87387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202917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04334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6" name="Прямоугольник"/>
          <p:cNvSpPr/>
          <p:nvPr/>
        </p:nvSpPr>
        <p:spPr>
          <a:xfrm>
            <a:off x="5230254" y="-37339"/>
            <a:ext cx="19217708" cy="13716001"/>
          </a:xfrm>
          <a:prstGeom prst="rect">
            <a:avLst/>
          </a:prstGeom>
          <a:solidFill>
            <a:srgbClr val="FFFFFF"/>
          </a:solidFill>
          <a:ln w="12700">
            <a:miter lim="400000"/>
          </a:ln>
        </p:spPr>
        <p:txBody>
          <a:bodyPr lIns="71437" tIns="71437" rIns="71437" bIns="71437" anchor="ctr"/>
          <a:lstStyle/>
          <a:p>
            <a:pPr>
              <a:defRPr sz="3200">
                <a:solidFill>
                  <a:srgbClr val="FFFFFF"/>
                </a:solidFill>
              </a:defRPr>
            </a:pPr>
            <a:endParaRPr/>
          </a:p>
        </p:txBody>
      </p:sp>
      <p:sp>
        <p:nvSpPr>
          <p:cNvPr id="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40" name="–Иван Арсентьев"/>
          <p:cNvSpPr txBox="1">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atin typeface="Helvetica"/>
                <a:ea typeface="Helvetica"/>
                <a:cs typeface="Helvetica"/>
                <a:sym typeface="Helvetica"/>
              </a:defRPr>
            </a:lvl1pPr>
          </a:lstStyle>
          <a:p>
            <a:r>
              <a:t>–Иван Арсентьев</a:t>
            </a:r>
          </a:p>
        </p:txBody>
      </p:sp>
      <p:sp>
        <p:nvSpPr>
          <p:cNvPr id="41" name="«Место ввода цитаты»."/>
          <p:cNvSpPr txBox="1">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«Место ввода цитаты».</a:t>
            </a:r>
          </a:p>
        </p:txBody>
      </p:sp>
      <p:sp>
        <p:nvSpPr>
          <p:cNvPr id="4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44" name="Изображение"/>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4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4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Фото — горизонтально">
    <p:bg>
      <p:bgPr>
        <a:solidFill>
          <a:srgbClr val="FFFFFF"/>
        </a:solidFill>
        <a:effectLst/>
      </p:bgPr>
    </p:bg>
    <p:spTree>
      <p:nvGrpSpPr>
        <p:cNvPr id="1" name=""/>
        <p:cNvGrpSpPr/>
        <p:nvPr/>
      </p:nvGrpSpPr>
      <p:grpSpPr>
        <a:xfrm>
          <a:off x="0" y="0"/>
          <a:ext cx="0" cy="0"/>
          <a:chOff x="0" y="0"/>
          <a:chExt cx="0" cy="0"/>
        </a:xfrm>
      </p:grpSpPr>
      <p:sp>
        <p:nvSpPr>
          <p:cNvPr id="9" name="Изображение"/>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10" name="Текст заголовка"/>
          <p:cNvSpPr txBox="1">
            <a:spLocks noGrp="1"/>
          </p:cNvSpPr>
          <p:nvPr>
            <p:ph type="title"/>
          </p:nvPr>
        </p:nvSpPr>
        <p:spPr>
          <a:xfrm>
            <a:off x="4833937" y="9447609"/>
            <a:ext cx="14716126" cy="2000251"/>
          </a:xfrm>
          <a:prstGeom prst="rect">
            <a:avLst/>
          </a:prstGeom>
        </p:spPr>
        <p:txBody>
          <a:bodyPr anchor="b"/>
          <a:lstStyle/>
          <a:p>
            <a:r>
              <a:t>Текст заголовка</a:t>
            </a:r>
          </a:p>
        </p:txBody>
      </p:sp>
      <p:sp>
        <p:nvSpPr>
          <p:cNvPr id="11" name="Уровень текста 1…"/>
          <p:cNvSpPr txBox="1">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 name="Номер слайда"/>
          <p:cNvSpPr txBox="1">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1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16" name="Изображение"/>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17" name="Текст заголовка"/>
          <p:cNvSpPr txBox="1">
            <a:spLocks noGrp="1"/>
          </p:cNvSpPr>
          <p:nvPr>
            <p:ph type="title"/>
          </p:nvPr>
        </p:nvSpPr>
        <p:spPr>
          <a:xfrm>
            <a:off x="4387453" y="892968"/>
            <a:ext cx="7500938" cy="5607845"/>
          </a:xfrm>
          <a:prstGeom prst="rect">
            <a:avLst/>
          </a:prstGeom>
        </p:spPr>
        <p:txBody>
          <a:bodyPr anchor="b"/>
          <a:lstStyle>
            <a:lvl1pPr>
              <a:defRPr sz="8400"/>
            </a:lvl1pPr>
          </a:lstStyle>
          <a:p>
            <a:r>
              <a:t>Текст заголовка</a:t>
            </a:r>
          </a:p>
        </p:txBody>
      </p:sp>
      <p:sp>
        <p:nvSpPr>
          <p:cNvPr id="18" name="Уровень текста 1…"/>
          <p:cNvSpPr txBox="1">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2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23" name="Текст заголовка"/>
          <p:cNvSpPr txBox="1">
            <a:spLocks noGrp="1"/>
          </p:cNvSpPr>
          <p:nvPr>
            <p:ph type="title"/>
          </p:nvPr>
        </p:nvSpPr>
        <p:spPr>
          <a:prstGeom prst="rect">
            <a:avLst/>
          </a:prstGeom>
        </p:spPr>
        <p:txBody>
          <a:bodyPr/>
          <a:lstStyle/>
          <a:p>
            <a:r>
              <a:t>Текст заголовка</a:t>
            </a:r>
          </a:p>
        </p:txBody>
      </p:sp>
      <p:sp>
        <p:nvSpPr>
          <p:cNvPr id="24"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27" name="Изображение"/>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28" name="Текст заголовка"/>
          <p:cNvSpPr txBox="1">
            <a:spLocks noGrp="1"/>
          </p:cNvSpPr>
          <p:nvPr>
            <p:ph type="title"/>
          </p:nvPr>
        </p:nvSpPr>
        <p:spPr>
          <a:prstGeom prst="rect">
            <a:avLst/>
          </a:prstGeom>
        </p:spPr>
        <p:txBody>
          <a:bodyPr/>
          <a:lstStyle/>
          <a:p>
            <a:r>
              <a:t>Текст заголовка</a:t>
            </a:r>
          </a:p>
        </p:txBody>
      </p:sp>
      <p:sp>
        <p:nvSpPr>
          <p:cNvPr id="29" name="Уровень текста 1…"/>
          <p:cNvSpPr txBox="1">
            <a:spLocks noGrp="1"/>
          </p:cNvSpPr>
          <p:nvPr>
            <p:ph type="body" sz="quarter" idx="1"/>
          </p:nvPr>
        </p:nvSpPr>
        <p:spPr>
          <a:xfrm>
            <a:off x="4387453" y="3661171"/>
            <a:ext cx="7500938" cy="8840392"/>
          </a:xfrm>
          <a:prstGeom prst="rect">
            <a:avLst/>
          </a:prstGeom>
        </p:spPr>
        <p:txBody>
          <a:bodyPr/>
          <a:lstStyle>
            <a:lvl1pPr marL="465364" indent="-465364">
              <a:spcBef>
                <a:spcPts val="4500"/>
              </a:spcBef>
              <a:defRPr sz="3800"/>
            </a:lvl1pPr>
            <a:lvl2pPr marL="808264" indent="-465364">
              <a:spcBef>
                <a:spcPts val="4500"/>
              </a:spcBef>
              <a:defRPr sz="3800"/>
            </a:lvl2pPr>
            <a:lvl3pPr marL="1151164" indent="-465364">
              <a:spcBef>
                <a:spcPts val="4500"/>
              </a:spcBef>
              <a:defRPr sz="3800"/>
            </a:lvl3pPr>
            <a:lvl4pPr marL="1494064" indent="-465364">
              <a:spcBef>
                <a:spcPts val="4500"/>
              </a:spcBef>
              <a:defRPr sz="3800"/>
            </a:lvl4pPr>
            <a:lvl5pPr marL="1836964" indent="-465364">
              <a:spcBef>
                <a:spcPts val="4500"/>
              </a:spcBef>
              <a:defRPr sz="3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32" name="Уровень текста 1…"/>
          <p:cNvSpPr txBox="1">
            <a:spLocks noGrp="1"/>
          </p:cNvSpPr>
          <p:nvPr>
            <p:ph type="body" idx="1"/>
          </p:nvPr>
        </p:nvSpPr>
        <p:spPr>
          <a:xfrm>
            <a:off x="4387453" y="1785937"/>
            <a:ext cx="15609094" cy="10144126"/>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35" name="Изображение"/>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36" name="Изображение"/>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37" name="Изображение"/>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3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4387453" y="625078"/>
            <a:ext cx="15609094" cy="3036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Текст заголовка</a:t>
            </a:r>
          </a:p>
        </p:txBody>
      </p:sp>
      <p:sp>
        <p:nvSpPr>
          <p:cNvPr id="3" name="Уровень текста 1…"/>
          <p:cNvSpPr txBox="1">
            <a:spLocks noGrp="1"/>
          </p:cNvSpPr>
          <p:nvPr>
            <p:ph type="body" idx="1"/>
          </p:nvPr>
        </p:nvSpPr>
        <p:spPr>
          <a:xfrm>
            <a:off x="4387453" y="3661171"/>
            <a:ext cx="15609094" cy="8840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mj-ea"/>
          <a:cs typeface="+mj-cs"/>
          <a:sym typeface="Helvetica Light"/>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www.cs.columbia.edu/~blei/papers/WangBlei2011.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30.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nlp.stanford.edu/software/tmt/tmt-0.4/" TargetMode="External"/><Relationship Id="rId5" Type="http://schemas.openxmlformats.org/officeDocument/2006/relationships/hyperlink" Target="https://github.com/baidu/Familia" TargetMode="External"/><Relationship Id="rId4" Type="http://schemas.openxmlformats.org/officeDocument/2006/relationships/hyperlink" Target="https://radimrehurek.com/gensi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www.machinelearning.ru/wiki/images/d/d5/Voron17survey-artm.pdf" TargetMode="External"/><Relationship Id="rId4" Type="http://schemas.openxmlformats.org/officeDocument/2006/relationships/hyperlink" Target="https://bigartm.readthedocs.io/en/stabl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scikit-learn.org/stable/modules/clustering.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svn.aksw.org/papers/2015/WSDM_Topic_Evaluation/public.pdf" TargetMode="External"/><Relationship Id="rId5" Type="http://schemas.openxmlformats.org/officeDocument/2006/relationships/image" Target="../media/image3.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cikit-learn.org/stable/modules/clustering.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Линия"/>
          <p:cNvSpPr/>
          <p:nvPr/>
        </p:nvSpPr>
        <p:spPr>
          <a:xfrm flipV="1">
            <a:off x="10370343" y="1604166"/>
            <a:ext cx="1" cy="2777349"/>
          </a:xfrm>
          <a:prstGeom prst="line">
            <a:avLst/>
          </a:prstGeom>
          <a:ln w="12700">
            <a:solidFill>
              <a:srgbClr val="FFFFFF"/>
            </a:solidFill>
            <a:miter lim="400000"/>
          </a:ln>
        </p:spPr>
        <p:txBody>
          <a:bodyPr lIns="71437" tIns="71437" rIns="71437" bIns="71437" anchor="ctr"/>
          <a:lstStyle/>
          <a:p>
            <a:pPr>
              <a:defRPr sz="3200"/>
            </a:pPr>
            <a:endParaRPr/>
          </a:p>
        </p:txBody>
      </p:sp>
      <p:sp>
        <p:nvSpPr>
          <p:cNvPr id="52" name="Очень крутой…"/>
          <p:cNvSpPr txBox="1"/>
          <p:nvPr/>
        </p:nvSpPr>
        <p:spPr>
          <a:xfrm>
            <a:off x="7116915" y="3475912"/>
            <a:ext cx="9443425" cy="4156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b"/>
          <a:lstStyle/>
          <a:p>
            <a:pPr algn="l">
              <a:defRPr sz="7000" b="1" cap="all">
                <a:solidFill>
                  <a:srgbClr val="253957"/>
                </a:solidFill>
                <a:latin typeface="+mn-lt"/>
                <a:ea typeface="+mn-ea"/>
                <a:cs typeface="+mn-cs"/>
                <a:sym typeface="Arial Narrow"/>
              </a:defRPr>
            </a:pPr>
            <a:r>
              <a:rPr lang="ru-RU" sz="7000" b="1" cap="all" dirty="0">
                <a:sym typeface="Arial Narrow"/>
              </a:rPr>
              <a:t>Компьютерная лингвистика</a:t>
            </a:r>
            <a:endParaRPr dirty="0"/>
          </a:p>
        </p:txBody>
      </p:sp>
      <p:sp>
        <p:nvSpPr>
          <p:cNvPr id="53" name="Очень крутой подзаголовок презентации"/>
          <p:cNvSpPr txBox="1"/>
          <p:nvPr/>
        </p:nvSpPr>
        <p:spPr>
          <a:xfrm>
            <a:off x="7116915" y="8929563"/>
            <a:ext cx="9443424" cy="1173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a:defRPr sz="4200">
                <a:solidFill>
                  <a:srgbClr val="253957"/>
                </a:solidFill>
                <a:latin typeface="+mn-lt"/>
                <a:ea typeface="+mn-ea"/>
                <a:cs typeface="+mn-cs"/>
                <a:sym typeface="Arial Narrow"/>
              </a:defRPr>
            </a:lvl1pPr>
          </a:lstStyle>
          <a:p>
            <a:r>
              <a:rPr lang="ru-RU" dirty="0"/>
              <a:t>Лекция </a:t>
            </a:r>
            <a:r>
              <a:rPr lang="en-US" dirty="0"/>
              <a:t>5</a:t>
            </a:r>
            <a:endParaRPr dirty="0"/>
          </a:p>
        </p:txBody>
      </p:sp>
      <p:sp>
        <p:nvSpPr>
          <p:cNvPr id="54" name="Название подразделения,  лаборатории, факультета и т.д."/>
          <p:cNvSpPr txBox="1"/>
          <p:nvPr/>
        </p:nvSpPr>
        <p:spPr>
          <a:xfrm>
            <a:off x="7116915" y="1524282"/>
            <a:ext cx="9443423" cy="1436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a:defRPr sz="4200">
                <a:solidFill>
                  <a:srgbClr val="253957"/>
                </a:solidFill>
                <a:latin typeface="+mn-lt"/>
                <a:ea typeface="+mn-ea"/>
                <a:cs typeface="+mn-cs"/>
                <a:sym typeface="Arial Narrow"/>
              </a:defRPr>
            </a:pPr>
            <a:r>
              <a:rPr lang="ru-RU" sz="4200" dirty="0">
                <a:sym typeface="Arial Narrow"/>
              </a:rPr>
              <a:t>Кафедра прикладной математики и информатики</a:t>
            </a:r>
            <a:endParaRPr dirty="0"/>
          </a:p>
        </p:txBody>
      </p:sp>
      <p:sp>
        <p:nvSpPr>
          <p:cNvPr id="55" name="Москва, 2017"/>
          <p:cNvSpPr txBox="1"/>
          <p:nvPr/>
        </p:nvSpPr>
        <p:spPr>
          <a:xfrm>
            <a:off x="7116915" y="11892516"/>
            <a:ext cx="9443424" cy="5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642937">
              <a:defRPr sz="2800">
                <a:solidFill>
                  <a:srgbClr val="253957"/>
                </a:solidFill>
                <a:latin typeface="+mn-lt"/>
                <a:ea typeface="+mn-ea"/>
                <a:cs typeface="+mn-cs"/>
                <a:sym typeface="Arial Narrow"/>
              </a:defRPr>
            </a:lvl1pPr>
          </a:lstStyle>
          <a:p>
            <a:r>
              <a:rPr lang="ru-RU" dirty="0"/>
              <a:t>Нижний Новгород</a:t>
            </a:r>
            <a:r>
              <a:rPr dirty="0"/>
              <a:t>, 20</a:t>
            </a:r>
            <a:r>
              <a:rPr lang="en-US" dirty="0"/>
              <a:t>21</a:t>
            </a:r>
            <a:endParaRPr dirty="0"/>
          </a:p>
        </p:txBody>
      </p:sp>
      <p:pic>
        <p:nvPicPr>
          <p:cNvPr id="56" name="Изображение" descr="Изображение"/>
          <p:cNvPicPr>
            <a:picLocks noChangeAspect="1"/>
          </p:cNvPicPr>
          <p:nvPr/>
        </p:nvPicPr>
        <p:blipFill>
          <a:blip r:embed="rId2"/>
          <a:stretch>
            <a:fillRect/>
          </a:stretch>
        </p:blipFill>
        <p:spPr>
          <a:xfrm>
            <a:off x="1221970" y="1330739"/>
            <a:ext cx="2736119" cy="2645547"/>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1464309" y="-486816"/>
            <a:ext cx="21263376" cy="8481219"/>
          </a:xfrm>
          <a:prstGeom prst="rect">
            <a:avLst/>
          </a:prstGeom>
        </p:spPr>
      </p:pic>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2" name="Прямоугольник 1"/>
          <p:cNvSpPr/>
          <p:nvPr/>
        </p:nvSpPr>
        <p:spPr>
          <a:xfrm>
            <a:off x="814736" y="7481437"/>
            <a:ext cx="23330592" cy="532453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Тематическое моделирование </a:t>
            </a:r>
            <a:r>
              <a:rPr lang="ru-RU" sz="5400" dirty="0">
                <a:solidFill>
                  <a:srgbClr val="253957"/>
                </a:solidFill>
                <a:sym typeface="Arial Narrow"/>
              </a:rPr>
              <a:t>предоставляет методы автоматической организации, понимания, поиска и </a:t>
            </a:r>
            <a:r>
              <a:rPr lang="ru-RU" sz="5400" dirty="0" err="1">
                <a:solidFill>
                  <a:srgbClr val="253957"/>
                </a:solidFill>
                <a:sym typeface="Arial Narrow"/>
              </a:rPr>
              <a:t>суммаризации</a:t>
            </a:r>
            <a:r>
              <a:rPr lang="ru-RU" sz="5400" dirty="0">
                <a:solidFill>
                  <a:srgbClr val="253957"/>
                </a:solidFill>
                <a:sym typeface="Arial Narrow"/>
              </a:rPr>
              <a:t> текстов больших электронных архивов.</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Нахождение </a:t>
            </a:r>
            <a:r>
              <a:rPr lang="en-US" sz="5400" dirty="0">
                <a:solidFill>
                  <a:srgbClr val="253957"/>
                </a:solidFill>
                <a:sym typeface="Arial Narrow"/>
              </a:rPr>
              <a:t>(</a:t>
            </a:r>
            <a:r>
              <a:rPr lang="ru-RU" sz="5400" dirty="0">
                <a:solidFill>
                  <a:srgbClr val="253957"/>
                </a:solidFill>
                <a:sym typeface="Arial Narrow"/>
              </a:rPr>
              <a:t>скрытой) тематической структуры</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Разметка документов в соответствии с этой структурой</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Использование разметки для организации, понимания, поиска…</a:t>
            </a:r>
            <a:endParaRPr lang="en-US" sz="5400" dirty="0">
              <a:solidFill>
                <a:srgbClr val="253957"/>
              </a:solidFill>
              <a:sym typeface="Arial Narrow"/>
            </a:endParaRPr>
          </a:p>
        </p:txBody>
      </p:sp>
    </p:spTree>
    <p:extLst>
      <p:ext uri="{BB962C8B-B14F-4D97-AF65-F5344CB8AC3E}">
        <p14:creationId xmlns:p14="http://schemas.microsoft.com/office/powerpoint/2010/main" val="9712401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Topic Modeling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14822" y="4265712"/>
            <a:ext cx="21362350" cy="3416320"/>
          </a:xfrm>
          <a:prstGeom prst="rect">
            <a:avLst/>
          </a:prstGeom>
        </p:spPr>
        <p:txBody>
          <a:bodyPr wrap="square">
            <a:spAutoFit/>
          </a:bodyPr>
          <a:lstStyle/>
          <a:p>
            <a:pPr algn="just">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Тематическое моделирование </a:t>
            </a:r>
            <a:r>
              <a:rPr lang="ru-RU" sz="5400" dirty="0">
                <a:solidFill>
                  <a:srgbClr val="253957"/>
                </a:solidFill>
                <a:sym typeface="Arial Narrow"/>
              </a:rPr>
              <a:t>– это процесс автоматического определения тем, присутствующих в текстовом корпусе, он находит скрытые закономерности среди слов в корпусе без использования какой-либо разметки или структуры (обучение без учителя).</a:t>
            </a:r>
          </a:p>
        </p:txBody>
      </p:sp>
    </p:spTree>
    <p:extLst>
      <p:ext uri="{BB962C8B-B14F-4D97-AF65-F5344CB8AC3E}">
        <p14:creationId xmlns:p14="http://schemas.microsoft.com/office/powerpoint/2010/main" val="31379116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677" y="0"/>
            <a:ext cx="20644640" cy="13716000"/>
          </a:xfrm>
          <a:prstGeom prst="rect">
            <a:avLst/>
          </a:prstGeom>
        </p:spPr>
      </p:pic>
    </p:spTree>
    <p:extLst>
      <p:ext uri="{BB962C8B-B14F-4D97-AF65-F5344CB8AC3E}">
        <p14:creationId xmlns:p14="http://schemas.microsoft.com/office/powerpoint/2010/main" val="29352956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pic>
        <p:nvPicPr>
          <p:cNvPr id="4098" name="Picture 2" descr="https://cdn-images-1.medium.com/max/720/1*_ZMgTsJGmR743ngZ7UxN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1440" y="264116"/>
            <a:ext cx="11154067" cy="11665296"/>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5495256" y="11898560"/>
            <a:ext cx="23989142" cy="2400657"/>
          </a:xfrm>
          <a:prstGeom prst="rect">
            <a:avLst/>
          </a:prstGeom>
        </p:spPr>
        <p:txBody>
          <a:bodyPr wrap="square">
            <a:spAutoFit/>
          </a:bodyPr>
          <a:lstStyle/>
          <a:p>
            <a:pPr algn="l"/>
            <a:r>
              <a:rPr lang="en-US" dirty="0">
                <a:latin typeface="+mn-lt"/>
              </a:rPr>
              <a:t>Collaborative Topic Modeling for Recommending Scientific Articles: </a:t>
            </a:r>
            <a:r>
              <a:rPr lang="en-US" dirty="0">
                <a:latin typeface="+mn-lt"/>
                <a:hlinkClick r:id="rId4"/>
              </a:rPr>
              <a:t>http://www.cs.columbia.edu/~blei/papers/WangBlei2011.pdf</a:t>
            </a:r>
            <a:endParaRPr lang="en-US" dirty="0">
              <a:latin typeface="+mn-lt"/>
            </a:endParaRPr>
          </a:p>
          <a:p>
            <a:pPr algn="l"/>
            <a:endParaRPr lang="ru-RU" dirty="0">
              <a:latin typeface="+mn-lt"/>
            </a:endParaRPr>
          </a:p>
        </p:txBody>
      </p:sp>
    </p:spTree>
    <p:extLst>
      <p:ext uri="{BB962C8B-B14F-4D97-AF65-F5344CB8AC3E}">
        <p14:creationId xmlns:p14="http://schemas.microsoft.com/office/powerpoint/2010/main" val="13595417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Что такое «тема»</a:t>
            </a:r>
            <a:r>
              <a:rPr lang="en-US" sz="7200" b="1" cap="all" dirty="0">
                <a:solidFill>
                  <a:srgbClr val="253957"/>
                </a:solidFill>
                <a:sym typeface="Arial Narrow"/>
              </a:rPr>
              <a:t>?</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6627455"/>
          </a:xfrm>
          <a:prstGeom prst="rect">
            <a:avLst/>
          </a:prstGeom>
        </p:spPr>
        <p:txBody>
          <a:bodyPr wrap="square">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Основная идея: группа, множество слов, которые могут появиться в одном и том же контексте.</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Скрытая структура, которая помогает определить, какие слова могут появиться в корпусе</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Дальний (</a:t>
            </a:r>
            <a:r>
              <a:rPr lang="en-US" sz="5400" dirty="0">
                <a:solidFill>
                  <a:srgbClr val="253957"/>
                </a:solidFill>
                <a:sym typeface="Arial Narrow"/>
              </a:rPr>
              <a:t>long-range</a:t>
            </a:r>
            <a:r>
              <a:rPr lang="ru-RU" sz="5400" dirty="0">
                <a:solidFill>
                  <a:srgbClr val="253957"/>
                </a:solidFill>
                <a:sym typeface="Arial Narrow"/>
              </a:rPr>
              <a:t>) контекст (до этого мы рассматривали только локальные зависимости, такие как n-граммы, синтаксические, морфологические характеристики)</a:t>
            </a:r>
            <a:endParaRPr lang="en-US" sz="5400" dirty="0">
              <a:solidFill>
                <a:srgbClr val="253957"/>
              </a:solidFill>
              <a:sym typeface="Arial Narrow"/>
            </a:endParaRPr>
          </a:p>
        </p:txBody>
      </p:sp>
    </p:spTree>
    <p:extLst>
      <p:ext uri="{BB962C8B-B14F-4D97-AF65-F5344CB8AC3E}">
        <p14:creationId xmlns:p14="http://schemas.microsoft.com/office/powerpoint/2010/main" val="265199303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Topic Modeling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61370" y="4356346"/>
            <a:ext cx="21362350" cy="6155531"/>
          </a:xfrm>
          <a:prstGeom prst="rect">
            <a:avLst/>
          </a:prstGeom>
        </p:spPr>
        <p:txBody>
          <a:bodyPr wrap="square">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Мы хотим определить темы в документах</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Мы не хотим делать контролируемую классификацию тем (обучение с учителем) – либо не хотим фиксировать число тем заранее, либо нет желания/возможности делать разметку по классам</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Нужен подход, который автоматически выявляет темы.</a:t>
            </a:r>
            <a:endParaRPr lang="en-US"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По сути, это </a:t>
            </a:r>
            <a:r>
              <a:rPr lang="ru-RU" sz="5400" b="1" dirty="0">
                <a:solidFill>
                  <a:srgbClr val="253957"/>
                </a:solidFill>
                <a:sym typeface="Arial Narrow"/>
              </a:rPr>
              <a:t>проблема кластеризации</a:t>
            </a:r>
            <a:endParaRPr lang="en-US" sz="5400" b="1" dirty="0">
              <a:solidFill>
                <a:srgbClr val="253957"/>
              </a:solidFill>
              <a:sym typeface="Arial Narrow"/>
            </a:endParaRPr>
          </a:p>
        </p:txBody>
      </p:sp>
    </p:spTree>
    <p:extLst>
      <p:ext uri="{BB962C8B-B14F-4D97-AF65-F5344CB8AC3E}">
        <p14:creationId xmlns:p14="http://schemas.microsoft.com/office/powerpoint/2010/main" val="7928843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Topic Modeling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61370" y="4356346"/>
            <a:ext cx="21362350" cy="5796459"/>
          </a:xfrm>
          <a:prstGeom prst="rect">
            <a:avLst/>
          </a:prstGeom>
        </p:spPr>
        <p:txBody>
          <a:bodyPr wrap="square">
            <a:spAutoFit/>
          </a:bodyPr>
          <a:lstStyle/>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порядок документов в коллекции не важен;</a:t>
            </a:r>
            <a:endParaRPr lang="en-US"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порядок слов в документе не важен, документ — «мешок слов» (</a:t>
            </a:r>
            <a:r>
              <a:rPr lang="ru-RU" sz="5400" dirty="0" err="1">
                <a:solidFill>
                  <a:srgbClr val="253957"/>
                </a:solidFill>
                <a:sym typeface="Arial Narrow"/>
              </a:rPr>
              <a:t>bag</a:t>
            </a:r>
            <a:r>
              <a:rPr lang="ru-RU" sz="5400" dirty="0">
                <a:solidFill>
                  <a:srgbClr val="253957"/>
                </a:solidFill>
                <a:sym typeface="Arial Narrow"/>
              </a:rPr>
              <a:t> </a:t>
            </a:r>
            <a:r>
              <a:rPr lang="ru-RU" sz="5400" dirty="0" err="1">
                <a:solidFill>
                  <a:srgbClr val="253957"/>
                </a:solidFill>
                <a:sym typeface="Arial Narrow"/>
              </a:rPr>
              <a:t>of</a:t>
            </a:r>
            <a:r>
              <a:rPr lang="ru-RU" sz="5400" dirty="0">
                <a:solidFill>
                  <a:srgbClr val="253957"/>
                </a:solidFill>
                <a:sym typeface="Arial Narrow"/>
              </a:rPr>
              <a:t> </a:t>
            </a:r>
            <a:r>
              <a:rPr lang="ru-RU" sz="5400" dirty="0" err="1">
                <a:solidFill>
                  <a:srgbClr val="253957"/>
                </a:solidFill>
                <a:sym typeface="Arial Narrow"/>
              </a:rPr>
              <a:t>words</a:t>
            </a:r>
            <a:r>
              <a:rPr lang="ru-RU" sz="5400" dirty="0">
                <a:solidFill>
                  <a:srgbClr val="253957"/>
                </a:solidFill>
                <a:sym typeface="Arial Narrow"/>
              </a:rPr>
              <a:t>);</a:t>
            </a:r>
            <a:endParaRPr lang="en-US"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слова, встречающиеся в большинстве документов, не важны для определения тематики, их обычно исключают из словаря и называют стоп-словами;</a:t>
            </a:r>
          </a:p>
        </p:txBody>
      </p:sp>
    </p:spTree>
    <p:extLst>
      <p:ext uri="{BB962C8B-B14F-4D97-AF65-F5344CB8AC3E}">
        <p14:creationId xmlns:p14="http://schemas.microsoft.com/office/powerpoint/2010/main" val="8923223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marL="0" marR="0" lvl="0" indent="0" algn="ctr" defTabSz="82153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a:ln>
                <a:noFill/>
              </a:ln>
              <a:solidFill>
                <a:srgbClr val="000000"/>
              </a:solidFill>
              <a:effectLst/>
              <a:uLnTx/>
              <a:uFillTx/>
              <a:latin typeface="Helvetica Light"/>
              <a:sym typeface="Helvetica Light"/>
            </a:endParaRPr>
          </a:p>
        </p:txBody>
      </p:sp>
      <p:sp>
        <p:nvSpPr>
          <p:cNvPr id="59" name="Очень крутой заголовок…"/>
          <p:cNvSpPr txBox="1"/>
          <p:nvPr/>
        </p:nvSpPr>
        <p:spPr>
          <a:xfrm>
            <a:off x="1209449" y="2972787"/>
            <a:ext cx="16073440" cy="1508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marL="0" marR="0" lvl="0" indent="0" algn="l" defTabSz="821531" rtl="0" eaLnBrk="1" fontAlgn="auto" latinLnBrk="0" hangingPunct="0">
              <a:lnSpc>
                <a:spcPct val="100000"/>
              </a:lnSpc>
              <a:spcBef>
                <a:spcPts val="0"/>
              </a:spcBef>
              <a:spcAft>
                <a:spcPts val="0"/>
              </a:spcAft>
              <a:buClrTx/>
              <a:buSzTx/>
              <a:buFontTx/>
              <a:buNone/>
              <a:tabLst/>
              <a:defRPr sz="7000" b="1" cap="all">
                <a:solidFill>
                  <a:srgbClr val="253957"/>
                </a:solidFill>
                <a:latin typeface="+mn-lt"/>
                <a:ea typeface="+mn-ea"/>
                <a:cs typeface="+mn-cs"/>
                <a:sym typeface="Arial Narrow"/>
              </a:defRPr>
            </a:pPr>
            <a:r>
              <a:rPr kumimoji="0" lang="en-GB" sz="7000" b="1" i="0" u="none" strike="noStrike" kern="0" cap="all" spc="0" normalizeH="0" baseline="0" noProof="0" dirty="0">
                <a:ln>
                  <a:noFill/>
                </a:ln>
                <a:solidFill>
                  <a:srgbClr val="253957"/>
                </a:solidFill>
                <a:effectLst/>
                <a:uLnTx/>
                <a:uFillTx/>
                <a:latin typeface="Arial Narrow"/>
                <a:sym typeface="Arial Narrow"/>
              </a:rPr>
              <a:t>TF-IDF</a:t>
            </a:r>
            <a:endParaRPr kumimoji="0" sz="7000" b="1" i="0" u="none" strike="noStrike" kern="0" cap="all" spc="0" normalizeH="0" baseline="0" noProof="0" dirty="0">
              <a:ln>
                <a:noFill/>
              </a:ln>
              <a:solidFill>
                <a:srgbClr val="253957"/>
              </a:solidFill>
              <a:effectLst/>
              <a:uLnTx/>
              <a:uFillTx/>
              <a:latin typeface="Arial Narrow"/>
              <a:sym typeface="Arial Narrow"/>
            </a:endParaRPr>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pPr marL="0" marR="0" lvl="0" indent="0" algn="r" defTabSz="821531" rtl="0" eaLnBrk="1" fontAlgn="auto" latinLnBrk="0" hangingPunct="0">
              <a:lnSpc>
                <a:spcPct val="10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253957"/>
                </a:solidFill>
                <a:effectLst/>
                <a:uLnTx/>
                <a:uFillTx/>
                <a:latin typeface="Arial Narrow"/>
                <a:sym typeface="Arial Narrow"/>
              </a:rPr>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050" name="Picture 2" descr="d58b3fa6effe4a00b612495ce2937a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8832" y="5017627"/>
            <a:ext cx="19514168" cy="677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015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9807546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61370" y="4356346"/>
                <a:ext cx="21362350" cy="9352881"/>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Один из наиболее полезных методов линейной алгебры, используется в самых различных областях машинного обучения, включая задачу уменьшения размерности.</a:t>
                </a: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Любая прямоугольная матрица </a:t>
                </a:r>
                <a14:m>
                  <m:oMath xmlns:m="http://schemas.openxmlformats.org/officeDocument/2006/math">
                    <m:r>
                      <a:rPr lang="en-US" altLang="en-US" sz="5400" i="1" smtClean="0">
                        <a:solidFill>
                          <a:schemeClr val="tx1"/>
                        </a:solidFill>
                        <a:latin typeface="Cambria Math" panose="02040503050406030204" pitchFamily="18" charset="0"/>
                        <a:sym typeface="Arial Narrow"/>
                      </a:rPr>
                      <m:t>𝑋</m:t>
                    </m:r>
                    <m:r>
                      <a:rPr lang="en-US" altLang="en-US" sz="5400" i="1" smtClean="0">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smtClean="0">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 может быть представлена в виде произведения трех матриц</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altLang="en-US" sz="6600" i="1" smtClean="0">
                          <a:solidFill>
                            <a:schemeClr val="tx1"/>
                          </a:solidFill>
                          <a:latin typeface="Cambria Math" panose="02040503050406030204" pitchFamily="18" charset="0"/>
                          <a:sym typeface="Arial Narrow"/>
                        </a:rPr>
                        <m:t>𝑋</m:t>
                      </m:r>
                      <m:r>
                        <a:rPr lang="ru-RU" altLang="en-US" sz="6600" b="0" i="1" smtClean="0">
                          <a:solidFill>
                            <a:schemeClr val="tx1"/>
                          </a:solidFill>
                          <a:latin typeface="Cambria Math" panose="02040503050406030204" pitchFamily="18" charset="0"/>
                          <a:sym typeface="Arial Narrow"/>
                        </a:rPr>
                        <m:t>=</m:t>
                      </m:r>
                      <m:r>
                        <a:rPr lang="en-US" altLang="en-US" sz="6600" i="1">
                          <a:solidFill>
                            <a:schemeClr val="tx1"/>
                          </a:solidFill>
                          <a:latin typeface="Cambria Math" panose="02040503050406030204" pitchFamily="18" charset="0"/>
                          <a:sym typeface="Arial Narrow"/>
                        </a:rPr>
                        <m:t>𝑈</m:t>
                      </m:r>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sSup>
                        <m:sSupPr>
                          <m:ctrlPr>
                            <a:rPr lang="el-GR" altLang="en-US" sz="6600" i="1" smtClean="0">
                              <a:solidFill>
                                <a:schemeClr val="tx1"/>
                              </a:solidFill>
                              <a:latin typeface="Cambria Math" panose="02040503050406030204" pitchFamily="18" charset="0"/>
                              <a:ea typeface="Cambria Math" panose="02040503050406030204" pitchFamily="18" charset="0"/>
                              <a:sym typeface="Arial Narrow"/>
                            </a:rPr>
                          </m:ctrlPr>
                        </m:sSupPr>
                        <m:e>
                          <m:r>
                            <a:rPr lang="en-US" altLang="en-US" sz="6600" b="0" i="1" smtClean="0">
                              <a:solidFill>
                                <a:schemeClr val="tx1"/>
                              </a:solidFill>
                              <a:latin typeface="Cambria Math" panose="02040503050406030204" pitchFamily="18" charset="0"/>
                              <a:sym typeface="Arial Narrow"/>
                            </a:rPr>
                            <m:t>𝑉</m:t>
                          </m:r>
                        </m:e>
                        <m:sup>
                          <m:r>
                            <m:rPr>
                              <m:sty m:val="p"/>
                            </m:rPr>
                            <a:rPr lang="en-US" altLang="en-US" sz="6600" b="0" i="0" smtClean="0">
                              <a:solidFill>
                                <a:schemeClr val="tx1"/>
                              </a:solidFill>
                              <a:latin typeface="Cambria Math" panose="02040503050406030204" pitchFamily="18" charset="0"/>
                              <a:ea typeface="Cambria Math" panose="02040503050406030204" pitchFamily="18" charset="0"/>
                              <a:sym typeface="Arial Narrow"/>
                            </a:rPr>
                            <m:t>T</m:t>
                          </m:r>
                        </m:sup>
                      </m:sSup>
                    </m:oMath>
                  </m:oMathPara>
                </a14:m>
                <a:endParaRPr lang="ru-RU" sz="66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Где </a:t>
                </a:r>
                <a14:m>
                  <m:oMath xmlns:m="http://schemas.openxmlformats.org/officeDocument/2006/math">
                    <m:r>
                      <a:rPr lang="en-US" altLang="en-US" sz="5400" i="1" smtClean="0">
                        <a:solidFill>
                          <a:schemeClr val="tx1"/>
                        </a:solidFill>
                        <a:latin typeface="Cambria Math" panose="02040503050406030204" pitchFamily="18" charset="0"/>
                        <a:sym typeface="Arial Narrow"/>
                      </a:rPr>
                      <m:t>𝑈</m:t>
                    </m:r>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sup>
                    </m:sSup>
                  </m:oMath>
                </a14:m>
                <a:r>
                  <a:rPr lang="ru-RU" sz="5400" dirty="0">
                    <a:solidFill>
                      <a:srgbClr val="253957"/>
                    </a:solidFill>
                    <a:sym typeface="Arial Narrow"/>
                  </a:rPr>
                  <a:t>и </a:t>
                </a:r>
                <a14:m>
                  <m:oMath xmlns:m="http://schemas.openxmlformats.org/officeDocument/2006/math">
                    <m:r>
                      <a:rPr lang="en-US" altLang="en-US" sz="5400" i="1">
                        <a:solidFill>
                          <a:schemeClr val="tx1"/>
                        </a:solidFill>
                        <a:latin typeface="Cambria Math" panose="02040503050406030204" pitchFamily="18" charset="0"/>
                        <a:sym typeface="Arial Narrow"/>
                      </a:rPr>
                      <m:t>𝑉</m:t>
                    </m:r>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это матрицы ортонормированных сингулярных векторов </a:t>
                </a:r>
                <a:r>
                  <a:rPr lang="en-US" sz="5400" dirty="0">
                    <a:solidFill>
                      <a:srgbClr val="253957"/>
                    </a:solidFill>
                    <a:sym typeface="Arial Narrow"/>
                  </a:rPr>
                  <a:t>(</a:t>
                </a:r>
                <a:r>
                  <a:rPr lang="ru-RU" sz="5400" dirty="0">
                    <a:solidFill>
                      <a:srgbClr val="253957"/>
                    </a:solidFill>
                    <a:sym typeface="Arial Narrow"/>
                  </a:rPr>
                  <a:t>столбцы </a:t>
                </a:r>
                <a14:m>
                  <m:oMath xmlns:m="http://schemas.openxmlformats.org/officeDocument/2006/math">
                    <m:r>
                      <a:rPr lang="en-US" altLang="en-US" sz="5400" i="1">
                        <a:solidFill>
                          <a:schemeClr val="tx1"/>
                        </a:solidFill>
                        <a:latin typeface="Cambria Math" panose="02040503050406030204" pitchFamily="18" charset="0"/>
                        <a:sym typeface="Arial Narrow"/>
                      </a:rPr>
                      <m:t>𝑈</m:t>
                    </m:r>
                  </m:oMath>
                </a14:m>
                <a:r>
                  <a:rPr lang="en-US" sz="5400" dirty="0">
                    <a:solidFill>
                      <a:srgbClr val="253957"/>
                    </a:solidFill>
                    <a:sym typeface="Arial Narrow"/>
                  </a:rPr>
                  <a:t> </a:t>
                </a:r>
                <a:r>
                  <a:rPr lang="ru-RU" sz="5400" dirty="0">
                    <a:solidFill>
                      <a:srgbClr val="253957"/>
                    </a:solidFill>
                    <a:sym typeface="Arial Narrow"/>
                  </a:rPr>
                  <a:t>это собственные вектора матрицы </a:t>
                </a:r>
                <a14:m>
                  <m:oMath xmlns:m="http://schemas.openxmlformats.org/officeDocument/2006/math">
                    <m:r>
                      <a:rPr lang="en-US" altLang="en-US" sz="5400" i="1">
                        <a:solidFill>
                          <a:schemeClr val="tx1"/>
                        </a:solidFill>
                        <a:latin typeface="Cambria Math" panose="02040503050406030204" pitchFamily="18" charset="0"/>
                        <a:sym typeface="Arial Narrow"/>
                      </a:rPr>
                      <m:t>𝑋</m:t>
                    </m:r>
                    <m:sSup>
                      <m:sSupPr>
                        <m:ctrlPr>
                          <a:rPr lang="el-GR"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sym typeface="Arial Narrow"/>
                          </a:rPr>
                          <m:t>𝑋</m:t>
                        </m:r>
                      </m:e>
                      <m:sup>
                        <m:r>
                          <m:rPr>
                            <m:sty m:val="p"/>
                          </m:rPr>
                          <a:rPr lang="en-US" altLang="en-US" sz="5400">
                            <a:solidFill>
                              <a:schemeClr val="tx1"/>
                            </a:solidFill>
                            <a:latin typeface="Cambria Math" panose="02040503050406030204" pitchFamily="18" charset="0"/>
                            <a:ea typeface="Cambria Math" panose="02040503050406030204" pitchFamily="18" charset="0"/>
                            <a:sym typeface="Arial Narrow"/>
                          </a:rPr>
                          <m:t>T</m:t>
                        </m:r>
                      </m:sup>
                    </m:sSup>
                  </m:oMath>
                </a14:m>
                <a:r>
                  <a:rPr lang="ru-RU" sz="5400" dirty="0">
                    <a:solidFill>
                      <a:srgbClr val="253957"/>
                    </a:solidFill>
                    <a:sym typeface="Arial Narrow"/>
                  </a:rPr>
                  <a:t>, столбцы </a:t>
                </a:r>
                <a14:m>
                  <m:oMath xmlns:m="http://schemas.openxmlformats.org/officeDocument/2006/math">
                    <m:r>
                      <a:rPr lang="en-US" altLang="en-US" sz="5400" i="1">
                        <a:solidFill>
                          <a:schemeClr val="tx1"/>
                        </a:solidFill>
                        <a:latin typeface="Cambria Math" panose="02040503050406030204" pitchFamily="18" charset="0"/>
                        <a:sym typeface="Arial Narrow"/>
                      </a:rPr>
                      <m:t>𝑈</m:t>
                    </m:r>
                  </m:oMath>
                </a14:m>
                <a:r>
                  <a:rPr lang="en-US" sz="5400" dirty="0">
                    <a:solidFill>
                      <a:srgbClr val="253957"/>
                    </a:solidFill>
                    <a:sym typeface="Arial Narrow"/>
                  </a:rPr>
                  <a:t> </a:t>
                </a:r>
                <a:r>
                  <a:rPr lang="ru-RU" sz="5400" dirty="0">
                    <a:solidFill>
                      <a:srgbClr val="253957"/>
                    </a:solidFill>
                    <a:sym typeface="Arial Narrow"/>
                  </a:rPr>
                  <a:t>это собственные вектора матрицы </a:t>
                </a:r>
                <a14:m>
                  <m:oMath xmlns:m="http://schemas.openxmlformats.org/officeDocument/2006/math">
                    <m:sSup>
                      <m:sSupPr>
                        <m:ctrlPr>
                          <a:rPr lang="el-GR"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sym typeface="Arial Narrow"/>
                          </a:rPr>
                          <m:t>𝑋</m:t>
                        </m:r>
                      </m:e>
                      <m:sup>
                        <m:r>
                          <m:rPr>
                            <m:sty m:val="p"/>
                          </m:rPr>
                          <a:rPr lang="en-US" altLang="en-US" sz="5400">
                            <a:solidFill>
                              <a:schemeClr val="tx1"/>
                            </a:solidFill>
                            <a:latin typeface="Cambria Math" panose="02040503050406030204" pitchFamily="18" charset="0"/>
                            <a:ea typeface="Cambria Math" panose="02040503050406030204" pitchFamily="18" charset="0"/>
                            <a:sym typeface="Arial Narrow"/>
                          </a:rPr>
                          <m:t>T</m:t>
                        </m:r>
                      </m:sup>
                    </m:sSup>
                    <m:r>
                      <a:rPr lang="en-US" altLang="en-US" sz="5400" i="1">
                        <a:solidFill>
                          <a:schemeClr val="tx1"/>
                        </a:solidFill>
                        <a:latin typeface="Cambria Math" panose="02040503050406030204" pitchFamily="18" charset="0"/>
                        <a:sym typeface="Arial Narrow"/>
                      </a:rPr>
                      <m:t>𝑋</m:t>
                    </m:r>
                  </m:oMath>
                </a14:m>
                <a:r>
                  <a:rPr lang="ru-RU" sz="5400" dirty="0">
                    <a:solidFill>
                      <a:srgbClr val="253957"/>
                    </a:solidFill>
                    <a:sym typeface="Arial Narrow"/>
                  </a:rPr>
                  <a:t>), а матрица </a:t>
                </a:r>
                <a14:m>
                  <m:oMath xmlns:m="http://schemas.openxmlformats.org/officeDocument/2006/math">
                    <m:r>
                      <m:rPr>
                        <m:sty m:val="p"/>
                      </m:rPr>
                      <a:rPr lang="el-GR" altLang="en-US" sz="5400" i="1">
                        <a:solidFill>
                          <a:schemeClr val="tx1"/>
                        </a:solidFill>
                        <a:latin typeface="Cambria Math" panose="02040503050406030204" pitchFamily="18" charset="0"/>
                        <a:ea typeface="Cambria Math" panose="02040503050406030204" pitchFamily="18" charset="0"/>
                        <a:sym typeface="Arial Narrow"/>
                      </a:rPr>
                      <m:t>Σ</m:t>
                    </m:r>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 это диагональная матрица сингулярных чисел</a:t>
                </a:r>
                <a:r>
                  <a:rPr lang="en-US" sz="5400" dirty="0">
                    <a:solidFill>
                      <a:srgbClr val="253957"/>
                    </a:solidFill>
                    <a:sym typeface="Arial Narrow"/>
                  </a:rPr>
                  <a:t> </a:t>
                </a: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61370" y="4356346"/>
                <a:ext cx="21362350" cy="9352881"/>
              </a:xfrm>
              <a:prstGeom prst="rect">
                <a:avLst/>
              </a:prstGeom>
              <a:blipFill>
                <a:blip r:embed="rId4"/>
                <a:stretch>
                  <a:fillRect l="-1541" t="-1825" r="-1570" b="-2999"/>
                </a:stretch>
              </a:blipFill>
            </p:spPr>
            <p:txBody>
              <a:bodyPr/>
              <a:lstStyle/>
              <a:p>
                <a:r>
                  <a:rPr lang="ru-RU">
                    <a:noFill/>
                  </a:rPr>
                  <a:t> </a:t>
                </a:r>
              </a:p>
            </p:txBody>
          </p:sp>
        </mc:Fallback>
      </mc:AlternateContent>
    </p:spTree>
    <p:extLst>
      <p:ext uri="{BB962C8B-B14F-4D97-AF65-F5344CB8AC3E}">
        <p14:creationId xmlns:p14="http://schemas.microsoft.com/office/powerpoint/2010/main" val="26735139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4127104" y="7146032"/>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defRPr sz="7000" b="1" cap="all">
                <a:solidFill>
                  <a:srgbClr val="253957"/>
                </a:solidFill>
                <a:latin typeface="+mn-lt"/>
                <a:ea typeface="+mn-ea"/>
                <a:cs typeface="+mn-cs"/>
                <a:sym typeface="Arial Narrow"/>
              </a:defRPr>
            </a:pPr>
            <a:r>
              <a:rPr lang="en-US" dirty="0"/>
              <a:t>Recap</a:t>
            </a:r>
            <a:endParaRPr sz="80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0045960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Content Placeholder 2"/>
              <p:cNvSpPr txBox="1">
                <a:spLocks/>
              </p:cNvSpPr>
              <p:nvPr/>
            </p:nvSpPr>
            <p:spPr>
              <a:xfrm>
                <a:off x="7151440" y="6858000"/>
                <a:ext cx="10515600" cy="4488679"/>
              </a:xfrm>
              <a:prstGeom prst="rect">
                <a:avLst/>
              </a:prstGeom>
            </p:spPr>
            <p:txBody>
              <a:bodyPr>
                <a:noAutofit/>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hangingPunct="1">
                  <a:buNone/>
                </a:pPr>
                <a14:m>
                  <m:oMathPara xmlns:m="http://schemas.openxmlformats.org/officeDocument/2006/math">
                    <m:oMathParaPr>
                      <m:jc m:val="centerGroup"/>
                    </m:oMathParaPr>
                    <m:oMath xmlns:m="http://schemas.openxmlformats.org/officeDocument/2006/math">
                      <m:r>
                        <a:rPr lang="en-US" altLang="en-US" sz="6600" i="1" smtClean="0">
                          <a:solidFill>
                            <a:schemeClr val="tx1"/>
                          </a:solidFill>
                          <a:latin typeface="Cambria Math" panose="02040503050406030204" pitchFamily="18" charset="0"/>
                          <a:sym typeface="Arial Narrow"/>
                        </a:rPr>
                        <m:t>𝑋</m:t>
                      </m:r>
                      <m:r>
                        <a:rPr lang="ru-RU" altLang="en-US" sz="6600" b="0" i="1" smtClean="0">
                          <a:solidFill>
                            <a:schemeClr val="tx1"/>
                          </a:solidFill>
                          <a:latin typeface="Cambria Math" panose="02040503050406030204" pitchFamily="18" charset="0"/>
                          <a:sym typeface="Arial Narrow"/>
                        </a:rPr>
                        <m:t>      </m:t>
                      </m:r>
                      <m:r>
                        <a:rPr lang="ru-RU" altLang="en-US" sz="6600" i="1">
                          <a:solidFill>
                            <a:schemeClr val="tx1"/>
                          </a:solidFill>
                          <a:latin typeface="Cambria Math" panose="02040503050406030204" pitchFamily="18" charset="0"/>
                          <a:sym typeface="Arial Narrow"/>
                        </a:rPr>
                        <m:t>=</m:t>
                      </m:r>
                      <m:r>
                        <a:rPr lang="ru-RU" altLang="en-US" sz="6600" b="0" i="1" smtClean="0">
                          <a:solidFill>
                            <a:schemeClr val="tx1"/>
                          </a:solidFill>
                          <a:latin typeface="Cambria Math" panose="02040503050406030204" pitchFamily="18" charset="0"/>
                          <a:sym typeface="Arial Narrow"/>
                        </a:rPr>
                        <m:t>     </m:t>
                      </m:r>
                      <m:r>
                        <a:rPr lang="en-US" altLang="en-US" sz="6600" i="1">
                          <a:solidFill>
                            <a:schemeClr val="tx1"/>
                          </a:solidFill>
                          <a:latin typeface="Cambria Math" panose="02040503050406030204" pitchFamily="18" charset="0"/>
                          <a:sym typeface="Arial Narrow"/>
                        </a:rPr>
                        <m:t>𝑈</m:t>
                      </m:r>
                      <m:r>
                        <a:rPr lang="ru-RU" altLang="en-US" sz="6600" b="0" i="1" smtClean="0">
                          <a:solidFill>
                            <a:schemeClr val="tx1"/>
                          </a:solidFill>
                          <a:latin typeface="Cambria Math" panose="02040503050406030204" pitchFamily="18" charset="0"/>
                          <a:sym typeface="Arial Narrow"/>
                        </a:rPr>
                        <m:t>        </m:t>
                      </m:r>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r>
                        <a:rPr lang="ru-RU" altLang="en-US" sz="6600" b="0" i="1" smtClean="0">
                          <a:solidFill>
                            <a:schemeClr val="tx1"/>
                          </a:solidFill>
                          <a:latin typeface="Cambria Math" panose="02040503050406030204" pitchFamily="18" charset="0"/>
                          <a:ea typeface="Cambria Math" panose="02040503050406030204" pitchFamily="18" charset="0"/>
                          <a:sym typeface="Arial Narrow"/>
                        </a:rPr>
                        <m:t>        </m:t>
                      </m:r>
                      <m:sSup>
                        <m:sSupPr>
                          <m:ctrlPr>
                            <a:rPr lang="el-GR" altLang="en-US" sz="66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6600" i="1">
                              <a:solidFill>
                                <a:schemeClr val="tx1"/>
                              </a:solidFill>
                              <a:latin typeface="Cambria Math" panose="02040503050406030204" pitchFamily="18" charset="0"/>
                              <a:sym typeface="Arial Narrow"/>
                            </a:rPr>
                            <m:t>𝑉</m:t>
                          </m:r>
                        </m:e>
                        <m:sup>
                          <m:r>
                            <m:rPr>
                              <m:sty m:val="p"/>
                            </m:rPr>
                            <a:rPr lang="en-US" altLang="en-US" sz="6600">
                              <a:solidFill>
                                <a:schemeClr val="tx1"/>
                              </a:solidFill>
                              <a:latin typeface="Cambria Math" panose="02040503050406030204" pitchFamily="18" charset="0"/>
                              <a:ea typeface="Cambria Math" panose="02040503050406030204" pitchFamily="18" charset="0"/>
                              <a:sym typeface="Arial Narrow"/>
                            </a:rPr>
                            <m:t>T</m:t>
                          </m:r>
                        </m:sup>
                      </m:sSup>
                    </m:oMath>
                  </m:oMathPara>
                </a14:m>
                <a:endParaRPr lang="ru-RU" sz="66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151440" y="6858000"/>
                <a:ext cx="10515600" cy="4488679"/>
              </a:xfrm>
              <a:prstGeom prst="rect">
                <a:avLst/>
              </a:prstGeom>
              <a:blipFill>
                <a:blip r:embed="rId4"/>
                <a:stretch>
                  <a:fillRect/>
                </a:stretch>
              </a:blipFill>
            </p:spPr>
            <p:txBody>
              <a:bodyPr/>
              <a:lstStyle/>
              <a:p>
                <a:r>
                  <a:rPr lang="ru-RU">
                    <a:noFill/>
                  </a:rPr>
                  <a:t> </a:t>
                </a:r>
              </a:p>
            </p:txBody>
          </p:sp>
        </mc:Fallback>
      </mc:AlternateContent>
      <p:grpSp>
        <p:nvGrpSpPr>
          <p:cNvPr id="9" name="Group 14"/>
          <p:cNvGrpSpPr/>
          <p:nvPr/>
        </p:nvGrpSpPr>
        <p:grpSpPr>
          <a:xfrm>
            <a:off x="7337930" y="6200020"/>
            <a:ext cx="1453186" cy="1252353"/>
            <a:chOff x="2327061" y="2237680"/>
            <a:chExt cx="1724360" cy="1656660"/>
          </a:xfrm>
        </p:grpSpPr>
        <mc:AlternateContent xmlns:mc="http://schemas.openxmlformats.org/markup-compatibility/2006" xmlns:a14="http://schemas.microsoft.com/office/drawing/2010/main">
          <mc:Choice Requires="a14">
            <p:sp>
              <p:nvSpPr>
                <p:cNvPr id="10" name="TextBox 9"/>
                <p:cNvSpPr txBox="1"/>
                <p:nvPr/>
              </p:nvSpPr>
              <p:spPr>
                <a:xfrm>
                  <a:off x="2327061" y="2754353"/>
                  <a:ext cx="1006152" cy="113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27061" y="2754353"/>
                  <a:ext cx="1006152" cy="113998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955869" y="2237680"/>
                  <a:ext cx="1095552" cy="113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955869" y="2237680"/>
                  <a:ext cx="1095552" cy="1139987"/>
                </a:xfrm>
                <a:prstGeom prst="rect">
                  <a:avLst/>
                </a:prstGeom>
                <a:blipFill>
                  <a:blip r:embed="rId6"/>
                  <a:stretch>
                    <a:fillRect/>
                  </a:stretch>
                </a:blipFill>
              </p:spPr>
              <p:txBody>
                <a:bodyPr/>
                <a:lstStyle/>
                <a:p>
                  <a:r>
                    <a:rPr lang="ru-RU">
                      <a:noFill/>
                    </a:rPr>
                    <a:t> </a:t>
                  </a:r>
                </a:p>
              </p:txBody>
            </p:sp>
          </mc:Fallback>
        </mc:AlternateContent>
      </p:grpSp>
      <p:grpSp>
        <p:nvGrpSpPr>
          <p:cNvPr id="13" name="Group 7"/>
          <p:cNvGrpSpPr/>
          <p:nvPr/>
        </p:nvGrpSpPr>
        <p:grpSpPr>
          <a:xfrm>
            <a:off x="11249101" y="5728825"/>
            <a:ext cx="1229030" cy="1332969"/>
            <a:chOff x="4676259" y="2283158"/>
            <a:chExt cx="1393692" cy="1332969"/>
          </a:xfrm>
        </p:grpSpPr>
        <mc:AlternateContent xmlns:mc="http://schemas.openxmlformats.org/markup-compatibility/2006" xmlns:a14="http://schemas.microsoft.com/office/drawing/2010/main">
          <mc:Choice Requires="a14">
            <p:sp>
              <p:nvSpPr>
                <p:cNvPr id="14" name="TextBox 13"/>
                <p:cNvSpPr txBox="1"/>
                <p:nvPr/>
              </p:nvSpPr>
              <p:spPr>
                <a:xfrm>
                  <a:off x="4676259" y="2754353"/>
                  <a:ext cx="961527"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76259" y="2754353"/>
                  <a:ext cx="961527" cy="8617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80505" y="2283158"/>
                  <a:ext cx="389446" cy="861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80505" y="2283158"/>
                  <a:ext cx="389446" cy="861774"/>
                </a:xfrm>
                <a:prstGeom prst="rect">
                  <a:avLst/>
                </a:prstGeom>
                <a:blipFill>
                  <a:blip r:embed="rId8"/>
                  <a:stretch>
                    <a:fillRect l="-42857"/>
                  </a:stretch>
                </a:blipFill>
              </p:spPr>
              <p:txBody>
                <a:bodyPr/>
                <a:lstStyle/>
                <a:p>
                  <a:r>
                    <a:rPr lang="ru-RU">
                      <a:noFill/>
                    </a:rPr>
                    <a:t> </a:t>
                  </a:r>
                </a:p>
              </p:txBody>
            </p:sp>
          </mc:Fallback>
        </mc:AlternateContent>
      </p:grpSp>
      <p:grpSp>
        <p:nvGrpSpPr>
          <p:cNvPr id="16" name="Group 8"/>
          <p:cNvGrpSpPr/>
          <p:nvPr/>
        </p:nvGrpSpPr>
        <p:grpSpPr>
          <a:xfrm>
            <a:off x="15001783" y="5736905"/>
            <a:ext cx="1632850" cy="1345464"/>
            <a:chOff x="4698457" y="2270663"/>
            <a:chExt cx="1729725" cy="1345464"/>
          </a:xfrm>
        </p:grpSpPr>
        <mc:AlternateContent xmlns:mc="http://schemas.openxmlformats.org/markup-compatibility/2006" xmlns:a14="http://schemas.microsoft.com/office/drawing/2010/main">
          <mc:Choice Requires="a14">
            <p:sp>
              <p:nvSpPr>
                <p:cNvPr id="17" name="TextBox 16"/>
                <p:cNvSpPr txBox="1"/>
                <p:nvPr/>
              </p:nvSpPr>
              <p:spPr>
                <a:xfrm>
                  <a:off x="4698457" y="2754353"/>
                  <a:ext cx="978041"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dirty="0">
                    <a:solidFill>
                      <a:srgbClr val="0070C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698457" y="2754353"/>
                  <a:ext cx="978041" cy="861774"/>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50141" y="2270663"/>
                  <a:ext cx="978041"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dirty="0">
                    <a:solidFill>
                      <a:srgbClr val="0070C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450141" y="2270663"/>
                  <a:ext cx="978041" cy="861774"/>
                </a:xfrm>
                <a:prstGeom prst="rect">
                  <a:avLst/>
                </a:prstGeom>
                <a:blipFill>
                  <a:blip r:embed="rId10"/>
                  <a:stretch>
                    <a:fillRect/>
                  </a:stretch>
                </a:blipFill>
              </p:spPr>
              <p:txBody>
                <a:bodyPr/>
                <a:lstStyle/>
                <a:p>
                  <a:r>
                    <a:rPr lang="ru-RU">
                      <a:noFill/>
                    </a:rPr>
                    <a:t> </a:t>
                  </a:r>
                </a:p>
              </p:txBody>
            </p:sp>
          </mc:Fallback>
        </mc:AlternateContent>
      </p:grpSp>
      <p:grpSp>
        <p:nvGrpSpPr>
          <p:cNvPr id="19" name="Group 11"/>
          <p:cNvGrpSpPr/>
          <p:nvPr/>
        </p:nvGrpSpPr>
        <p:grpSpPr>
          <a:xfrm>
            <a:off x="13239288" y="5736905"/>
            <a:ext cx="1402307" cy="1345464"/>
            <a:chOff x="4515276" y="2270663"/>
            <a:chExt cx="2122654" cy="1345464"/>
          </a:xfrm>
        </p:grpSpPr>
        <mc:AlternateContent xmlns:mc="http://schemas.openxmlformats.org/markup-compatibility/2006" xmlns:a14="http://schemas.microsoft.com/office/drawing/2010/main">
          <mc:Choice Requires="a14">
            <p:sp>
              <p:nvSpPr>
                <p:cNvPr id="20" name="TextBox 19"/>
                <p:cNvSpPr txBox="1"/>
                <p:nvPr/>
              </p:nvSpPr>
              <p:spPr>
                <a:xfrm>
                  <a:off x="4515276" y="2754353"/>
                  <a:ext cx="1283492"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15276" y="2754353"/>
                  <a:ext cx="1283492" cy="861774"/>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240396" y="2270663"/>
                  <a:ext cx="1397534"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i="1"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240396" y="2270663"/>
                  <a:ext cx="1397534" cy="861774"/>
                </a:xfrm>
                <a:prstGeom prst="rect">
                  <a:avLst/>
                </a:prstGeom>
                <a:blipFill>
                  <a:blip r:embed="rId12"/>
                  <a:stretch>
                    <a:fillRect/>
                  </a:stretch>
                </a:blipFill>
              </p:spPr>
              <p:txBody>
                <a:bodyPr/>
                <a:lstStyle/>
                <a:p>
                  <a:r>
                    <a:rPr lang="ru-RU">
                      <a:noFill/>
                    </a:rPr>
                    <a:t> </a:t>
                  </a:r>
                </a:p>
              </p:txBody>
            </p:sp>
          </mc:Fallback>
        </mc:AlternateContent>
      </p:grpSp>
    </p:spTree>
    <p:extLst>
      <p:ext uri="{BB962C8B-B14F-4D97-AF65-F5344CB8AC3E}">
        <p14:creationId xmlns:p14="http://schemas.microsoft.com/office/powerpoint/2010/main" val="3578507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923330"/>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Пример:</a:t>
            </a:r>
            <a:endParaRPr lang="en-US" sz="5400" dirty="0">
              <a:solidFill>
                <a:srgbClr val="253957"/>
              </a:solidFill>
              <a:sym typeface="Arial Narrow"/>
            </a:endParaRPr>
          </a:p>
        </p:txBody>
      </p:sp>
      <mc:AlternateContent xmlns:mc="http://schemas.openxmlformats.org/markup-compatibility/2006" xmlns:a14="http://schemas.microsoft.com/office/drawing/2010/main">
        <mc:Choice Requires="a14">
          <p:sp>
            <p:nvSpPr>
              <p:cNvPr id="8" name="TextBox 7"/>
              <p:cNvSpPr txBox="1"/>
              <p:nvPr/>
            </p:nvSpPr>
            <p:spPr>
              <a:xfrm>
                <a:off x="4991200" y="6798692"/>
                <a:ext cx="11850718" cy="2767617"/>
              </a:xfrm>
              <a:prstGeom prst="rect">
                <a:avLst/>
              </a:prstGeom>
              <a:noFill/>
            </p:spPr>
            <p:txBody>
              <a:bodyPr wrap="square" rtlCol="0">
                <a:spAutoFit/>
              </a:bodyPr>
              <a:lstStyle/>
              <a:p>
                <a14:m>
                  <m:oMath xmlns:m="http://schemas.openxmlformats.org/officeDocument/2006/math">
                    <m:r>
                      <a:rPr lang="en-US" sz="5400" b="0" i="1" smtClean="0">
                        <a:latin typeface="Cambria Math" charset="0"/>
                      </a:rPr>
                      <m:t>=</m:t>
                    </m:r>
                    <m:d>
                      <m:dPr>
                        <m:ctrlPr>
                          <a:rPr lang="mr-IN" sz="5400" b="0" i="1" smtClean="0">
                            <a:latin typeface="Cambria Math" panose="02040503050406030204" pitchFamily="18" charset="0"/>
                          </a:rPr>
                        </m:ctrlPr>
                      </m:dPr>
                      <m:e>
                        <m:m>
                          <m:mPr>
                            <m:mcs>
                              <m:mc>
                                <m:mcPr>
                                  <m:count m:val="2"/>
                                  <m:mcJc m:val="center"/>
                                </m:mcPr>
                              </m:mc>
                            </m:mcs>
                            <m:ctrlPr>
                              <a:rPr lang="mr-IN" sz="5400" b="0" i="1" smtClean="0">
                                <a:latin typeface="Cambria Math" panose="02040503050406030204" pitchFamily="18" charset="0"/>
                              </a:rPr>
                            </m:ctrlPr>
                          </m:mPr>
                          <m:mr>
                            <m:e>
                              <m:f>
                                <m:fPr>
                                  <m:ctrlPr>
                                    <a:rPr lang="en-US" sz="5400" b="0" i="1" smtClean="0">
                                      <a:latin typeface="Cambria Math" panose="02040503050406030204" pitchFamily="18" charset="0"/>
                                    </a:rPr>
                                  </m:ctrlPr>
                                </m:fPr>
                                <m:num>
                                  <m:r>
                                    <m:rPr>
                                      <m:brk m:alnAt="7"/>
                                    </m:rPr>
                                    <a:rPr lang="en-US" sz="5400" b="0" i="1" smtClean="0">
                                      <a:latin typeface="Cambria Math" charset="0"/>
                                    </a:rPr>
                                    <m:t>1</m:t>
                                  </m:r>
                                </m:num>
                                <m:den>
                                  <m:rad>
                                    <m:radPr>
                                      <m:degHide m:val="on"/>
                                      <m:ctrlPr>
                                        <a:rPr lang="en-US" sz="5400" b="0" i="1" smtClean="0">
                                          <a:latin typeface="Cambria Math" panose="02040503050406030204" pitchFamily="18" charset="0"/>
                                        </a:rPr>
                                      </m:ctrlPr>
                                    </m:radPr>
                                    <m:deg/>
                                    <m:e>
                                      <m:r>
                                        <a:rPr lang="en-US" sz="5400" b="0" i="1" smtClean="0">
                                          <a:latin typeface="Cambria Math" charset="0"/>
                                        </a:rPr>
                                        <m:t>2</m:t>
                                      </m:r>
                                    </m:e>
                                  </m:rad>
                                </m:den>
                              </m:f>
                            </m:e>
                            <m:e>
                              <m:r>
                                <a:rPr lang="en-US" sz="5400" b="0" i="1" smtClean="0">
                                  <a:latin typeface="Cambria Math" charset="0"/>
                                </a:rPr>
                                <m:t>−</m:t>
                              </m:r>
                              <m:f>
                                <m:fPr>
                                  <m:ctrlPr>
                                    <a:rPr lang="en-US" sz="5400" i="1">
                                      <a:latin typeface="Cambria Math" panose="02040503050406030204" pitchFamily="18" charset="0"/>
                                    </a:rPr>
                                  </m:ctrlPr>
                                </m:fPr>
                                <m:num>
                                  <m:r>
                                    <m:rPr>
                                      <m:brk m:alnAt="7"/>
                                    </m:rPr>
                                    <a:rPr lang="en-US" sz="5400" i="1">
                                      <a:latin typeface="Cambria Math" charset="0"/>
                                    </a:rPr>
                                    <m:t>1</m:t>
                                  </m:r>
                                </m:num>
                                <m:den>
                                  <m:rad>
                                    <m:radPr>
                                      <m:degHide m:val="on"/>
                                      <m:ctrlPr>
                                        <a:rPr lang="en-US" sz="5400" i="1">
                                          <a:latin typeface="Cambria Math" panose="02040503050406030204" pitchFamily="18" charset="0"/>
                                        </a:rPr>
                                      </m:ctrlPr>
                                    </m:radPr>
                                    <m:deg/>
                                    <m:e>
                                      <m:r>
                                        <a:rPr lang="en-US" sz="5400" i="1">
                                          <a:latin typeface="Cambria Math" charset="0"/>
                                        </a:rPr>
                                        <m:t>2</m:t>
                                      </m:r>
                                    </m:e>
                                  </m:rad>
                                </m:den>
                              </m:f>
                            </m:e>
                          </m:mr>
                          <m:mr>
                            <m:e>
                              <m:f>
                                <m:fPr>
                                  <m:ctrlPr>
                                    <a:rPr lang="en-US" sz="5400" i="1">
                                      <a:latin typeface="Cambria Math" panose="02040503050406030204" pitchFamily="18" charset="0"/>
                                    </a:rPr>
                                  </m:ctrlPr>
                                </m:fPr>
                                <m:num>
                                  <m:r>
                                    <m:rPr>
                                      <m:brk m:alnAt="7"/>
                                    </m:rPr>
                                    <a:rPr lang="en-US" sz="5400" i="1">
                                      <a:latin typeface="Cambria Math" charset="0"/>
                                    </a:rPr>
                                    <m:t>1</m:t>
                                  </m:r>
                                </m:num>
                                <m:den>
                                  <m:rad>
                                    <m:radPr>
                                      <m:degHide m:val="on"/>
                                      <m:ctrlPr>
                                        <a:rPr lang="en-US" sz="5400" i="1">
                                          <a:latin typeface="Cambria Math" panose="02040503050406030204" pitchFamily="18" charset="0"/>
                                        </a:rPr>
                                      </m:ctrlPr>
                                    </m:radPr>
                                    <m:deg/>
                                    <m:e>
                                      <m:r>
                                        <a:rPr lang="en-US" sz="5400" i="1">
                                          <a:latin typeface="Cambria Math" charset="0"/>
                                        </a:rPr>
                                        <m:t>2</m:t>
                                      </m:r>
                                    </m:e>
                                  </m:rad>
                                </m:den>
                              </m:f>
                            </m:e>
                            <m:e>
                              <m:f>
                                <m:fPr>
                                  <m:ctrlPr>
                                    <a:rPr lang="en-US" sz="5400" i="1">
                                      <a:latin typeface="Cambria Math" panose="02040503050406030204" pitchFamily="18" charset="0"/>
                                    </a:rPr>
                                  </m:ctrlPr>
                                </m:fPr>
                                <m:num>
                                  <m:r>
                                    <m:rPr>
                                      <m:brk m:alnAt="7"/>
                                    </m:rPr>
                                    <a:rPr lang="en-US" sz="5400" i="1">
                                      <a:latin typeface="Cambria Math" charset="0"/>
                                    </a:rPr>
                                    <m:t>1</m:t>
                                  </m:r>
                                </m:num>
                                <m:den>
                                  <m:rad>
                                    <m:radPr>
                                      <m:degHide m:val="on"/>
                                      <m:ctrlPr>
                                        <a:rPr lang="en-US" sz="5400" i="1">
                                          <a:latin typeface="Cambria Math" panose="02040503050406030204" pitchFamily="18" charset="0"/>
                                        </a:rPr>
                                      </m:ctrlPr>
                                    </m:radPr>
                                    <m:deg/>
                                    <m:e>
                                      <m:r>
                                        <a:rPr lang="en-US" sz="5400" i="1">
                                          <a:latin typeface="Cambria Math" charset="0"/>
                                        </a:rPr>
                                        <m:t>2</m:t>
                                      </m:r>
                                    </m:e>
                                  </m:rad>
                                </m:den>
                              </m:f>
                            </m:e>
                          </m:mr>
                        </m:m>
                      </m:e>
                    </m:d>
                    <m:d>
                      <m:dPr>
                        <m:ctrlPr>
                          <a:rPr lang="mr-IN" sz="5400" i="1">
                            <a:latin typeface="Cambria Math" panose="02040503050406030204" pitchFamily="18" charset="0"/>
                          </a:rPr>
                        </m:ctrlPr>
                      </m:dPr>
                      <m:e>
                        <m:m>
                          <m:mPr>
                            <m:mcs>
                              <m:mc>
                                <m:mcPr>
                                  <m:count m:val="2"/>
                                  <m:mcJc m:val="center"/>
                                </m:mcPr>
                              </m:mc>
                            </m:mcs>
                            <m:ctrlPr>
                              <a:rPr lang="mr-IN" sz="5400" i="1">
                                <a:latin typeface="Cambria Math" panose="02040503050406030204" pitchFamily="18" charset="0"/>
                              </a:rPr>
                            </m:ctrlPr>
                          </m:mPr>
                          <m:mr>
                            <m:e>
                              <m:r>
                                <m:rPr>
                                  <m:brk m:alnAt="7"/>
                                </m:rPr>
                                <a:rPr lang="en-US" sz="5400" b="0" i="1" smtClean="0">
                                  <a:latin typeface="Cambria Math" charset="0"/>
                                </a:rPr>
                                <m:t>3</m:t>
                              </m:r>
                            </m:e>
                            <m:e>
                              <m:r>
                                <a:rPr lang="en-US" sz="5400" b="0" i="1" smtClean="0">
                                  <a:latin typeface="Cambria Math" charset="0"/>
                                </a:rPr>
                                <m:t>0</m:t>
                              </m:r>
                            </m:e>
                          </m:mr>
                          <m:mr>
                            <m:e>
                              <m:r>
                                <a:rPr lang="en-US" sz="5400" b="0" i="1" smtClean="0">
                                  <a:latin typeface="Cambria Math" charset="0"/>
                                </a:rPr>
                                <m:t>0</m:t>
                              </m:r>
                            </m:e>
                            <m:e>
                              <m:r>
                                <a:rPr lang="en-US" sz="5400" b="0" i="1" smtClean="0">
                                  <a:latin typeface="Cambria Math" charset="0"/>
                                </a:rPr>
                                <m:t>2</m:t>
                              </m:r>
                            </m:e>
                          </m:mr>
                        </m:m>
                      </m:e>
                    </m:d>
                  </m:oMath>
                </a14:m>
                <a:r>
                  <a:rPr lang="mr-IN" sz="5400" dirty="0"/>
                  <a:t> </a:t>
                </a:r>
                <a14:m>
                  <m:oMath xmlns:m="http://schemas.openxmlformats.org/officeDocument/2006/math">
                    <m:d>
                      <m:dPr>
                        <m:ctrlPr>
                          <a:rPr lang="mr-IN" sz="5400" i="1">
                            <a:latin typeface="Cambria Math" panose="02040503050406030204" pitchFamily="18" charset="0"/>
                          </a:rPr>
                        </m:ctrlPr>
                      </m:dPr>
                      <m:e>
                        <m:m>
                          <m:mPr>
                            <m:mcs>
                              <m:mc>
                                <m:mcPr>
                                  <m:count m:val="2"/>
                                  <m:mcJc m:val="center"/>
                                </m:mcPr>
                              </m:mc>
                            </m:mcs>
                            <m:ctrlPr>
                              <a:rPr lang="mr-IN" sz="5400" i="1">
                                <a:latin typeface="Cambria Math" panose="02040503050406030204" pitchFamily="18" charset="0"/>
                              </a:rPr>
                            </m:ctrlPr>
                          </m:mPr>
                          <m:mr>
                            <m:e>
                              <m:f>
                                <m:fPr>
                                  <m:ctrlPr>
                                    <a:rPr lang="en-US" sz="5400" b="0" i="1" smtClean="0">
                                      <a:latin typeface="Cambria Math" panose="02040503050406030204" pitchFamily="18" charset="0"/>
                                    </a:rPr>
                                  </m:ctrlPr>
                                </m:fPr>
                                <m:num>
                                  <m:r>
                                    <m:rPr>
                                      <m:brk m:alnAt="7"/>
                                    </m:rPr>
                                    <a:rPr lang="en-US" sz="5400" b="0" i="1" smtClean="0">
                                      <a:latin typeface="Cambria Math" charset="0"/>
                                    </a:rPr>
                                    <m:t>4</m:t>
                                  </m:r>
                                </m:num>
                                <m:den>
                                  <m:r>
                                    <m:rPr>
                                      <m:brk m:alnAt="7"/>
                                    </m:rPr>
                                    <a:rPr lang="en-US" sz="5400" b="0" i="1" smtClean="0">
                                      <a:latin typeface="Cambria Math" charset="0"/>
                                    </a:rPr>
                                    <m:t>5</m:t>
                                  </m:r>
                                </m:den>
                              </m:f>
                            </m:e>
                            <m:e>
                              <m:f>
                                <m:fPr>
                                  <m:ctrlPr>
                                    <a:rPr lang="en-US" sz="5400" b="0" i="1" smtClean="0">
                                      <a:latin typeface="Cambria Math" panose="02040503050406030204" pitchFamily="18" charset="0"/>
                                    </a:rPr>
                                  </m:ctrlPr>
                                </m:fPr>
                                <m:num>
                                  <m:r>
                                    <a:rPr lang="en-US" sz="5400" b="0" i="1" smtClean="0">
                                      <a:latin typeface="Cambria Math" charset="0"/>
                                    </a:rPr>
                                    <m:t>3</m:t>
                                  </m:r>
                                </m:num>
                                <m:den>
                                  <m:r>
                                    <a:rPr lang="en-US" sz="5400" b="0" i="1" smtClean="0">
                                      <a:latin typeface="Cambria Math" charset="0"/>
                                    </a:rPr>
                                    <m:t>5</m:t>
                                  </m:r>
                                </m:den>
                              </m:f>
                            </m:e>
                          </m:mr>
                          <m:mr>
                            <m:e>
                              <m:r>
                                <a:rPr lang="en-US" sz="5400" b="0" i="1" smtClean="0">
                                  <a:latin typeface="Cambria Math" charset="0"/>
                                </a:rPr>
                                <m:t>−</m:t>
                              </m:r>
                              <m:f>
                                <m:fPr>
                                  <m:ctrlPr>
                                    <a:rPr lang="en-US" sz="5400" b="0" i="1" smtClean="0">
                                      <a:latin typeface="Cambria Math" panose="02040503050406030204" pitchFamily="18" charset="0"/>
                                    </a:rPr>
                                  </m:ctrlPr>
                                </m:fPr>
                                <m:num>
                                  <m:r>
                                    <a:rPr lang="en-US" sz="5400" b="0" i="1" smtClean="0">
                                      <a:latin typeface="Cambria Math" charset="0"/>
                                    </a:rPr>
                                    <m:t>3</m:t>
                                  </m:r>
                                </m:num>
                                <m:den>
                                  <m:r>
                                    <a:rPr lang="en-US" sz="5400" b="0" i="1" smtClean="0">
                                      <a:latin typeface="Cambria Math" charset="0"/>
                                    </a:rPr>
                                    <m:t>5</m:t>
                                  </m:r>
                                </m:den>
                              </m:f>
                            </m:e>
                            <m:e>
                              <m:f>
                                <m:fPr>
                                  <m:ctrlPr>
                                    <a:rPr lang="en-US" sz="5400" b="0" i="1" smtClean="0">
                                      <a:latin typeface="Cambria Math" panose="02040503050406030204" pitchFamily="18" charset="0"/>
                                    </a:rPr>
                                  </m:ctrlPr>
                                </m:fPr>
                                <m:num>
                                  <m:r>
                                    <a:rPr lang="en-US" sz="5400" b="0" i="1" smtClean="0">
                                      <a:latin typeface="Cambria Math" charset="0"/>
                                    </a:rPr>
                                    <m:t>4</m:t>
                                  </m:r>
                                </m:num>
                                <m:den>
                                  <m:r>
                                    <a:rPr lang="en-US" sz="5400" b="0" i="1" smtClean="0">
                                      <a:latin typeface="Cambria Math" charset="0"/>
                                    </a:rPr>
                                    <m:t>5</m:t>
                                  </m:r>
                                </m:den>
                              </m:f>
                            </m:e>
                          </m:mr>
                        </m:m>
                      </m:e>
                    </m:d>
                  </m:oMath>
                </a14:m>
                <a:endParaRPr lang="en-US" sz="5400" dirty="0"/>
              </a:p>
            </p:txBody>
          </p:sp>
        </mc:Choice>
        <mc:Fallback xmlns="">
          <p:sp>
            <p:nvSpPr>
              <p:cNvPr id="8" name="TextBox 7"/>
              <p:cNvSpPr txBox="1">
                <a:spLocks noRot="1" noChangeAspect="1" noMove="1" noResize="1" noEditPoints="1" noAdjustHandles="1" noChangeArrowheads="1" noChangeShapeType="1" noTextEdit="1"/>
              </p:cNvSpPr>
              <p:nvPr/>
            </p:nvSpPr>
            <p:spPr>
              <a:xfrm>
                <a:off x="4991200" y="6798692"/>
                <a:ext cx="11850718" cy="2767617"/>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74976" y="6314991"/>
                <a:ext cx="1762855" cy="14073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mr-IN" altLang="en-US" i="1">
                              <a:latin typeface="Cambria Math" panose="02040503050406030204" pitchFamily="18" charset="0"/>
                            </a:rPr>
                          </m:ctrlPr>
                        </m:dPr>
                        <m:e>
                          <m:m>
                            <m:mPr>
                              <m:mcs>
                                <m:mc>
                                  <m:mcPr>
                                    <m:count m:val="2"/>
                                    <m:mcJc m:val="center"/>
                                  </m:mcPr>
                                </m:mc>
                              </m:mcs>
                              <m:ctrlPr>
                                <a:rPr lang="mr-IN" altLang="en-US" i="1">
                                  <a:latin typeface="Cambria Math" panose="02040503050406030204" pitchFamily="18" charset="0"/>
                                </a:rPr>
                              </m:ctrlPr>
                            </m:mPr>
                            <m:mr>
                              <m:e>
                                <m:f>
                                  <m:fPr>
                                    <m:ctrlPr>
                                      <a:rPr lang="en-US" altLang="en-US" i="1">
                                        <a:latin typeface="Cambria Math" panose="02040503050406030204" pitchFamily="18" charset="0"/>
                                      </a:rPr>
                                    </m:ctrlPr>
                                  </m:fPr>
                                  <m:num>
                                    <m:r>
                                      <m:rPr>
                                        <m:brk m:alnAt="7"/>
                                      </m:rPr>
                                      <a:rPr lang="en-US" altLang="en-US" i="1">
                                        <a:latin typeface="Cambria Math" charset="0"/>
                                      </a:rPr>
                                      <m:t>9</m:t>
                                    </m:r>
                                    <m:rad>
                                      <m:radPr>
                                        <m:degHide m:val="on"/>
                                        <m:ctrlPr>
                                          <a:rPr lang="en-US" altLang="en-US" i="1">
                                            <a:latin typeface="Cambria Math" panose="02040503050406030204" pitchFamily="18" charset="0"/>
                                          </a:rPr>
                                        </m:ctrlPr>
                                      </m:radPr>
                                      <m:deg/>
                                      <m:e>
                                        <m:r>
                                          <a:rPr lang="en-US" altLang="en-US" i="1">
                                            <a:latin typeface="Cambria Math" charset="0"/>
                                          </a:rPr>
                                          <m:t>2</m:t>
                                        </m:r>
                                      </m:e>
                                    </m:rad>
                                  </m:num>
                                  <m:den>
                                    <m:r>
                                      <a:rPr lang="en-US" altLang="en-US" i="1">
                                        <a:latin typeface="Cambria Math" charset="0"/>
                                      </a:rPr>
                                      <m:t>5</m:t>
                                    </m:r>
                                  </m:den>
                                </m:f>
                              </m:e>
                              <m:e>
                                <m:f>
                                  <m:fPr>
                                    <m:ctrlPr>
                                      <a:rPr lang="en-US" altLang="en-US" i="1">
                                        <a:latin typeface="Cambria Math" panose="02040503050406030204" pitchFamily="18" charset="0"/>
                                      </a:rPr>
                                    </m:ctrlPr>
                                  </m:fPr>
                                  <m:num>
                                    <m:rad>
                                      <m:radPr>
                                        <m:degHide m:val="on"/>
                                        <m:ctrlPr>
                                          <a:rPr lang="en-US" altLang="en-US" i="1">
                                            <a:latin typeface="Cambria Math" panose="02040503050406030204" pitchFamily="18" charset="0"/>
                                          </a:rPr>
                                        </m:ctrlPr>
                                      </m:radPr>
                                      <m:deg/>
                                      <m:e>
                                        <m:r>
                                          <a:rPr lang="en-US" altLang="en-US" i="1">
                                            <a:latin typeface="Cambria Math" charset="0"/>
                                          </a:rPr>
                                          <m:t>2</m:t>
                                        </m:r>
                                      </m:e>
                                    </m:rad>
                                  </m:num>
                                  <m:den>
                                    <m:r>
                                      <a:rPr lang="en-US" altLang="en-US" i="1">
                                        <a:latin typeface="Cambria Math" charset="0"/>
                                      </a:rPr>
                                      <m:t>10</m:t>
                                    </m:r>
                                  </m:den>
                                </m:f>
                              </m:e>
                            </m:mr>
                            <m:mr>
                              <m:e>
                                <m:f>
                                  <m:fPr>
                                    <m:ctrlPr>
                                      <a:rPr lang="en-US" altLang="en-US" i="1">
                                        <a:latin typeface="Cambria Math" panose="02040503050406030204" pitchFamily="18" charset="0"/>
                                      </a:rPr>
                                    </m:ctrlPr>
                                  </m:fPr>
                                  <m:num>
                                    <m:r>
                                      <a:rPr lang="en-US" altLang="en-US" i="1">
                                        <a:latin typeface="Cambria Math" charset="0"/>
                                      </a:rPr>
                                      <m:t>3</m:t>
                                    </m:r>
                                    <m:rad>
                                      <m:radPr>
                                        <m:degHide m:val="on"/>
                                        <m:ctrlPr>
                                          <a:rPr lang="en-US" altLang="en-US" i="1">
                                            <a:latin typeface="Cambria Math" panose="02040503050406030204" pitchFamily="18" charset="0"/>
                                          </a:rPr>
                                        </m:ctrlPr>
                                      </m:radPr>
                                      <m:deg/>
                                      <m:e>
                                        <m:r>
                                          <a:rPr lang="en-US" altLang="en-US" i="1">
                                            <a:latin typeface="Cambria Math" charset="0"/>
                                          </a:rPr>
                                          <m:t>2</m:t>
                                        </m:r>
                                      </m:e>
                                    </m:rad>
                                  </m:num>
                                  <m:den>
                                    <m:r>
                                      <a:rPr lang="en-US" altLang="en-US" i="1">
                                        <a:latin typeface="Cambria Math" charset="0"/>
                                      </a:rPr>
                                      <m:t>5</m:t>
                                    </m:r>
                                  </m:den>
                                </m:f>
                              </m:e>
                              <m:e>
                                <m:f>
                                  <m:fPr>
                                    <m:ctrlPr>
                                      <a:rPr lang="en-US" altLang="en-US" i="1">
                                        <a:latin typeface="Cambria Math" panose="02040503050406030204" pitchFamily="18" charset="0"/>
                                      </a:rPr>
                                    </m:ctrlPr>
                                  </m:fPr>
                                  <m:num>
                                    <m:r>
                                      <a:rPr lang="en-US" altLang="en-US" i="1">
                                        <a:latin typeface="Cambria Math" charset="0"/>
                                      </a:rPr>
                                      <m:t>17</m:t>
                                    </m:r>
                                    <m:rad>
                                      <m:radPr>
                                        <m:degHide m:val="on"/>
                                        <m:ctrlPr>
                                          <a:rPr lang="en-US" altLang="en-US" i="1">
                                            <a:latin typeface="Cambria Math" panose="02040503050406030204" pitchFamily="18" charset="0"/>
                                          </a:rPr>
                                        </m:ctrlPr>
                                      </m:radPr>
                                      <m:deg/>
                                      <m:e>
                                        <m:r>
                                          <a:rPr lang="en-US" altLang="en-US" i="1">
                                            <a:latin typeface="Cambria Math" charset="0"/>
                                          </a:rPr>
                                          <m:t>2</m:t>
                                        </m:r>
                                      </m:e>
                                    </m:rad>
                                  </m:num>
                                  <m:den>
                                    <m:r>
                                      <a:rPr lang="en-US" altLang="en-US" i="1">
                                        <a:latin typeface="Cambria Math" charset="0"/>
                                      </a:rPr>
                                      <m:t>10</m:t>
                                    </m:r>
                                  </m:den>
                                </m:f>
                              </m:e>
                            </m:mr>
                          </m:m>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974976" y="6314991"/>
                <a:ext cx="1762855" cy="1407373"/>
              </a:xfrm>
              <a:prstGeom prst="rect">
                <a:avLst/>
              </a:prstGeom>
              <a:blipFill>
                <a:blip r:embed="rId5"/>
                <a:stretch>
                  <a:fillRect l="-69896" r="-60208" b="-160173"/>
                </a:stretch>
              </a:blipFill>
            </p:spPr>
            <p:txBody>
              <a:bodyPr/>
              <a:lstStyle/>
              <a:p>
                <a:r>
                  <a:rPr lang="ru-RU">
                    <a:noFill/>
                  </a:rPr>
                  <a:t> </a:t>
                </a:r>
              </a:p>
            </p:txBody>
          </p:sp>
        </mc:Fallback>
      </mc:AlternateContent>
    </p:spTree>
    <p:extLst>
      <p:ext uri="{BB962C8B-B14F-4D97-AF65-F5344CB8AC3E}">
        <p14:creationId xmlns:p14="http://schemas.microsoft.com/office/powerpoint/2010/main" val="36214738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21308939"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Усеченное 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61370" y="4356346"/>
                <a:ext cx="21362350" cy="5034712"/>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Наилучшее приближение матрицей меньшего ранга </a:t>
                </a:r>
                <a14:m>
                  <m:oMath xmlns:m="http://schemas.openxmlformats.org/officeDocument/2006/math">
                    <m:sSub>
                      <m:sSubPr>
                        <m:ctrlPr>
                          <a:rPr lang="en-US" altLang="en-US" sz="5400" i="1">
                            <a:solidFill>
                              <a:schemeClr val="tx1"/>
                            </a:solidFill>
                            <a:latin typeface="Cambria Math" panose="02040503050406030204" pitchFamily="18" charset="0"/>
                            <a:sym typeface="Arial Narrow"/>
                          </a:rPr>
                        </m:ctrlPr>
                      </m:sSubPr>
                      <m:e>
                        <m:r>
                          <a:rPr lang="en-US" altLang="en-US" sz="5400" i="1">
                            <a:solidFill>
                              <a:schemeClr val="tx1"/>
                            </a:solidFill>
                            <a:latin typeface="Cambria Math" panose="02040503050406030204" pitchFamily="18" charset="0"/>
                            <a:sym typeface="Arial Narrow"/>
                          </a:rPr>
                          <m:t>𝑋</m:t>
                        </m:r>
                      </m:e>
                      <m:sub>
                        <m:r>
                          <a:rPr lang="en-US" altLang="en-US" sz="5400" i="1">
                            <a:solidFill>
                              <a:schemeClr val="tx1"/>
                            </a:solidFill>
                            <a:latin typeface="Cambria Math" panose="02040503050406030204" pitchFamily="18" charset="0"/>
                            <a:sym typeface="Arial Narrow"/>
                          </a:rPr>
                          <m:t>𝑘</m:t>
                        </m:r>
                      </m:sub>
                    </m:sSub>
                  </m:oMath>
                </a14:m>
                <a:r>
                  <a:rPr lang="ru-RU" sz="5400" dirty="0">
                    <a:solidFill>
                      <a:srgbClr val="253957"/>
                    </a:solidFill>
                    <a:sym typeface="Arial Narrow"/>
                  </a:rPr>
                  <a:t>, в том смысле, что Фробениусова норма разности матриц </a:t>
                </a:r>
                <a14:m>
                  <m:oMath xmlns:m="http://schemas.openxmlformats.org/officeDocument/2006/math">
                    <m:r>
                      <a:rPr lang="en-US" altLang="en-US" sz="5400" i="1" smtClean="0">
                        <a:solidFill>
                          <a:schemeClr val="tx1"/>
                        </a:solidFill>
                        <a:latin typeface="Cambria Math" panose="02040503050406030204" pitchFamily="18" charset="0"/>
                        <a:sym typeface="Arial Narrow"/>
                      </a:rPr>
                      <m:t>𝑋</m:t>
                    </m:r>
                  </m:oMath>
                </a14:m>
                <a:r>
                  <a:rPr lang="ru-RU" altLang="en-US" sz="5400" b="0" i="1" dirty="0">
                    <a:solidFill>
                      <a:srgbClr val="253957"/>
                    </a:solidFill>
                    <a:latin typeface="Cambria Math" panose="02040503050406030204" pitchFamily="18" charset="0"/>
                    <a:sym typeface="Arial Narrow"/>
                  </a:rPr>
                  <a:t> </a:t>
                </a:r>
                <a:r>
                  <a:rPr lang="ru-RU" altLang="en-US" sz="5400" dirty="0">
                    <a:solidFill>
                      <a:srgbClr val="253957"/>
                    </a:solidFill>
                    <a:latin typeface="+mn-lt"/>
                    <a:sym typeface="Arial Narrow"/>
                  </a:rPr>
                  <a:t>и </a:t>
                </a:r>
                <a14:m>
                  <m:oMath xmlns:m="http://schemas.openxmlformats.org/officeDocument/2006/math">
                    <m:sSub>
                      <m:sSubPr>
                        <m:ctrlPr>
                          <a:rPr lang="en-US" altLang="en-US" sz="5400" i="1" smtClean="0">
                            <a:solidFill>
                              <a:schemeClr val="tx1"/>
                            </a:solidFill>
                            <a:latin typeface="Cambria Math" panose="02040503050406030204" pitchFamily="18" charset="0"/>
                            <a:sym typeface="Arial Narrow"/>
                          </a:rPr>
                        </m:ctrlPr>
                      </m:sSubPr>
                      <m:e>
                        <m:r>
                          <a:rPr lang="en-US" altLang="en-US" sz="5400" i="1">
                            <a:solidFill>
                              <a:schemeClr val="tx1"/>
                            </a:solidFill>
                            <a:latin typeface="Cambria Math" panose="02040503050406030204" pitchFamily="18" charset="0"/>
                            <a:sym typeface="Arial Narrow"/>
                          </a:rPr>
                          <m:t>𝑋</m:t>
                        </m:r>
                      </m:e>
                      <m:sub>
                        <m:r>
                          <a:rPr lang="en-US" altLang="en-US" sz="5400" i="1">
                            <a:solidFill>
                              <a:schemeClr val="tx1"/>
                            </a:solidFill>
                            <a:latin typeface="Cambria Math" panose="02040503050406030204" pitchFamily="18" charset="0"/>
                            <a:sym typeface="Arial Narrow"/>
                          </a:rPr>
                          <m:t>𝑘</m:t>
                        </m:r>
                      </m:sub>
                    </m:sSub>
                  </m:oMath>
                </a14:m>
                <a:r>
                  <a:rPr lang="ru-RU" altLang="en-US" sz="5400" dirty="0">
                    <a:solidFill>
                      <a:srgbClr val="253957"/>
                    </a:solidFill>
                    <a:latin typeface="+mn-lt"/>
                    <a:sym typeface="Arial Narrow"/>
                  </a:rPr>
                  <a:t> минимальна при ограничении</a:t>
                </a:r>
                <a:r>
                  <a:rPr lang="en-US" altLang="en-US" sz="5400" dirty="0">
                    <a:solidFill>
                      <a:srgbClr val="253957"/>
                    </a:solidFill>
                    <a:latin typeface="+mn-lt"/>
                    <a:sym typeface="Arial Narrow"/>
                  </a:rPr>
                  <a:t> </a:t>
                </a:r>
                <a14:m>
                  <m:oMath xmlns:m="http://schemas.openxmlformats.org/officeDocument/2006/math">
                    <m:func>
                      <m:funcPr>
                        <m:ctrlPr>
                          <a:rPr lang="en-US" altLang="en-US" sz="5400" i="1" smtClean="0">
                            <a:solidFill>
                              <a:schemeClr val="tx1"/>
                            </a:solidFill>
                            <a:latin typeface="Cambria Math" panose="02040503050406030204" pitchFamily="18" charset="0"/>
                            <a:sym typeface="Arial Narrow"/>
                          </a:rPr>
                        </m:ctrlPr>
                      </m:funcPr>
                      <m:fName>
                        <m:r>
                          <m:rPr>
                            <m:sty m:val="p"/>
                          </m:rPr>
                          <a:rPr lang="en-US" altLang="en-US" sz="5400" b="0" i="0" smtClean="0">
                            <a:solidFill>
                              <a:schemeClr val="tx1"/>
                            </a:solidFill>
                            <a:latin typeface="Cambria Math" panose="02040503050406030204" pitchFamily="18" charset="0"/>
                            <a:sym typeface="Arial Narrow"/>
                          </a:rPr>
                          <m:t>rank</m:t>
                        </m:r>
                        <m:r>
                          <a:rPr lang="en-US" altLang="en-US" sz="5400" b="0" i="1" smtClean="0">
                            <a:solidFill>
                              <a:schemeClr val="tx1"/>
                            </a:solidFill>
                            <a:latin typeface="Cambria Math" panose="02040503050406030204" pitchFamily="18" charset="0"/>
                            <a:sym typeface="Arial Narrow"/>
                          </a:rPr>
                          <m:t>(</m:t>
                        </m:r>
                      </m:fName>
                      <m:e>
                        <m:sSub>
                          <m:sSubPr>
                            <m:ctrlPr>
                              <a:rPr lang="en-US" altLang="en-US" sz="5400" i="1">
                                <a:solidFill>
                                  <a:schemeClr val="tx1"/>
                                </a:solidFill>
                                <a:latin typeface="Cambria Math" panose="02040503050406030204" pitchFamily="18" charset="0"/>
                                <a:sym typeface="Arial Narrow"/>
                              </a:rPr>
                            </m:ctrlPr>
                          </m:sSubPr>
                          <m:e>
                            <m:r>
                              <a:rPr lang="en-US" altLang="en-US" sz="5400" i="1">
                                <a:solidFill>
                                  <a:schemeClr val="tx1"/>
                                </a:solidFill>
                                <a:latin typeface="Cambria Math" panose="02040503050406030204" pitchFamily="18" charset="0"/>
                                <a:sym typeface="Arial Narrow"/>
                              </a:rPr>
                              <m:t>𝑋</m:t>
                            </m:r>
                          </m:e>
                          <m:sub>
                            <m:r>
                              <a:rPr lang="en-US" altLang="en-US" sz="5400" i="1">
                                <a:solidFill>
                                  <a:schemeClr val="tx1"/>
                                </a:solidFill>
                                <a:latin typeface="Cambria Math" panose="02040503050406030204" pitchFamily="18" charset="0"/>
                                <a:sym typeface="Arial Narrow"/>
                              </a:rPr>
                              <m:t>𝑘</m:t>
                            </m:r>
                          </m:sub>
                        </m:sSub>
                        <m:r>
                          <a:rPr lang="en-US" altLang="en-US" sz="5400" b="0" i="1" smtClean="0">
                            <a:solidFill>
                              <a:schemeClr val="tx1"/>
                            </a:solidFill>
                            <a:latin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sym typeface="Arial Narrow"/>
                          </a:rPr>
                          <m:t>𝑘</m:t>
                        </m:r>
                      </m:e>
                    </m:func>
                  </m:oMath>
                </a14:m>
                <a:r>
                  <a:rPr lang="ru-RU" altLang="en-US" sz="5400" dirty="0">
                    <a:solidFill>
                      <a:srgbClr val="253957"/>
                    </a:solidFill>
                    <a:latin typeface="+mn-lt"/>
                    <a:sym typeface="Arial Narrow"/>
                  </a:rPr>
                  <a:t> </a:t>
                </a: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altLang="en-US" sz="6600" b="0" i="1" smtClean="0">
                          <a:solidFill>
                            <a:schemeClr val="tx1"/>
                          </a:solidFill>
                          <a:latin typeface="Cambria Math" panose="02040503050406030204" pitchFamily="18" charset="0"/>
                          <a:sym typeface="Arial Narrow"/>
                        </a:rPr>
                        <m:t>𝑋</m:t>
                      </m:r>
                      <m:r>
                        <a:rPr lang="en-US" altLang="en-US" sz="6600" i="1" smtClean="0">
                          <a:solidFill>
                            <a:schemeClr val="tx1"/>
                          </a:solidFill>
                          <a:latin typeface="Cambria Math" panose="02040503050406030204" pitchFamily="18" charset="0"/>
                          <a:ea typeface="Cambria Math" panose="02040503050406030204" pitchFamily="18" charset="0"/>
                          <a:sym typeface="Arial Narrow"/>
                        </a:rPr>
                        <m:t>≈</m:t>
                      </m:r>
                      <m:sSub>
                        <m:sSubPr>
                          <m:ctrlPr>
                            <a:rPr lang="en-US" altLang="en-US" sz="6600" i="1">
                              <a:solidFill>
                                <a:schemeClr val="tx1"/>
                              </a:solidFill>
                              <a:latin typeface="Cambria Math" panose="02040503050406030204" pitchFamily="18" charset="0"/>
                              <a:sym typeface="Arial Narrow"/>
                            </a:rPr>
                          </m:ctrlPr>
                        </m:sSubPr>
                        <m:e>
                          <m:r>
                            <a:rPr lang="en-US" altLang="en-US" sz="6600" i="1">
                              <a:solidFill>
                                <a:schemeClr val="tx1"/>
                              </a:solidFill>
                              <a:latin typeface="Cambria Math" panose="02040503050406030204" pitchFamily="18" charset="0"/>
                              <a:sym typeface="Arial Narrow"/>
                            </a:rPr>
                            <m:t>𝑋</m:t>
                          </m:r>
                        </m:e>
                        <m:sub>
                          <m:r>
                            <a:rPr lang="en-US" altLang="en-US" sz="6600" i="1">
                              <a:solidFill>
                                <a:schemeClr val="tx1"/>
                              </a:solidFill>
                              <a:latin typeface="Cambria Math" panose="02040503050406030204" pitchFamily="18" charset="0"/>
                              <a:sym typeface="Arial Narrow"/>
                            </a:rPr>
                            <m:t>𝑘</m:t>
                          </m:r>
                        </m:sub>
                      </m:sSub>
                      <m:r>
                        <a:rPr lang="en-US" altLang="en-US" sz="6600" b="0" i="1" smtClean="0">
                          <a:solidFill>
                            <a:schemeClr val="tx1"/>
                          </a:solidFill>
                          <a:latin typeface="Cambria Math" panose="02040503050406030204" pitchFamily="18" charset="0"/>
                          <a:sym typeface="Arial Narrow"/>
                        </a:rPr>
                        <m:t>=</m:t>
                      </m:r>
                      <m:sSub>
                        <m:sSubPr>
                          <m:ctrlPr>
                            <a:rPr lang="en-US" altLang="en-US" sz="6600" i="1">
                              <a:solidFill>
                                <a:schemeClr val="tx1"/>
                              </a:solidFill>
                              <a:latin typeface="Cambria Math" panose="02040503050406030204" pitchFamily="18" charset="0"/>
                              <a:sym typeface="Arial Narrow"/>
                            </a:rPr>
                          </m:ctrlPr>
                        </m:sSubPr>
                        <m:e>
                          <m:r>
                            <a:rPr lang="en-US" altLang="en-US" sz="6600" b="0" i="1" smtClean="0">
                              <a:solidFill>
                                <a:schemeClr val="tx1"/>
                              </a:solidFill>
                              <a:latin typeface="Cambria Math" panose="02040503050406030204" pitchFamily="18" charset="0"/>
                              <a:sym typeface="Arial Narrow"/>
                            </a:rPr>
                            <m:t>𝑈</m:t>
                          </m:r>
                        </m:e>
                        <m:sub>
                          <m:r>
                            <a:rPr lang="en-US" altLang="en-US" sz="6600" b="0" i="1" smtClean="0">
                              <a:solidFill>
                                <a:schemeClr val="tx1"/>
                              </a:solidFill>
                              <a:latin typeface="Cambria Math" panose="02040503050406030204" pitchFamily="18" charset="0"/>
                              <a:sym typeface="Arial Narrow"/>
                            </a:rPr>
                            <m:t>𝑘</m:t>
                          </m:r>
                        </m:sub>
                      </m:sSub>
                      <m:sSub>
                        <m:sSubPr>
                          <m:ctrlPr>
                            <a:rPr lang="en-US" altLang="en-US" sz="6600" i="1" smtClean="0">
                              <a:solidFill>
                                <a:schemeClr val="tx1"/>
                              </a:solidFill>
                              <a:latin typeface="Cambria Math" panose="02040503050406030204" pitchFamily="18" charset="0"/>
                              <a:sym typeface="Arial Narrow"/>
                            </a:rPr>
                          </m:ctrlPr>
                        </m:sSubPr>
                        <m:e>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e>
                        <m:sub>
                          <m:r>
                            <a:rPr lang="en-US" altLang="en-US" sz="6600" b="0" i="1" smtClean="0">
                              <a:solidFill>
                                <a:schemeClr val="tx1"/>
                              </a:solidFill>
                              <a:latin typeface="Cambria Math" panose="02040503050406030204" pitchFamily="18" charset="0"/>
                              <a:sym typeface="Arial Narrow"/>
                            </a:rPr>
                            <m:t>𝑘</m:t>
                          </m:r>
                        </m:sub>
                      </m:sSub>
                      <m:sSubSup>
                        <m:sSubSupPr>
                          <m:ctrlPr>
                            <a:rPr lang="en-US" altLang="en-US" sz="6600" i="1">
                              <a:solidFill>
                                <a:schemeClr val="tx1"/>
                              </a:solidFill>
                              <a:latin typeface="Cambria Math" panose="02040503050406030204" pitchFamily="18" charset="0"/>
                              <a:sym typeface="Arial Narrow"/>
                            </a:rPr>
                          </m:ctrlPr>
                        </m:sSubSupPr>
                        <m:e>
                          <m:r>
                            <a:rPr lang="en-US" altLang="en-US" sz="6600" b="0" i="1" smtClean="0">
                              <a:solidFill>
                                <a:schemeClr val="tx1"/>
                              </a:solidFill>
                              <a:latin typeface="Cambria Math" panose="02040503050406030204" pitchFamily="18" charset="0"/>
                              <a:sym typeface="Arial Narrow"/>
                            </a:rPr>
                            <m:t>𝑉</m:t>
                          </m:r>
                        </m:e>
                        <m:sub>
                          <m:r>
                            <a:rPr lang="en-US" altLang="en-US" sz="6600" b="0" i="1" smtClean="0">
                              <a:solidFill>
                                <a:schemeClr val="tx1"/>
                              </a:solidFill>
                              <a:latin typeface="Cambria Math" panose="02040503050406030204" pitchFamily="18" charset="0"/>
                              <a:sym typeface="Arial Narrow"/>
                            </a:rPr>
                            <m:t>𝑘</m:t>
                          </m:r>
                        </m:sub>
                        <m:sup>
                          <m:r>
                            <a:rPr lang="en-US" altLang="en-US" sz="6600" i="1">
                              <a:solidFill>
                                <a:schemeClr val="tx1"/>
                              </a:solidFill>
                              <a:latin typeface="Cambria Math" charset="0"/>
                              <a:sym typeface="Arial Narrow"/>
                            </a:rPr>
                            <m:t>𝑇</m:t>
                          </m:r>
                        </m:sup>
                      </m:sSubSup>
                    </m:oMath>
                  </m:oMathPara>
                </a14:m>
                <a:endParaRPr lang="ru-RU" sz="66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Вычисляются только </a:t>
                </a:r>
                <a14:m>
                  <m:oMath xmlns:m="http://schemas.openxmlformats.org/officeDocument/2006/math">
                    <m:r>
                      <a:rPr lang="en-US" altLang="en-US" sz="5400" i="1">
                        <a:solidFill>
                          <a:schemeClr val="tx1"/>
                        </a:solidFill>
                        <a:latin typeface="Cambria Math" panose="02040503050406030204" pitchFamily="18" charset="0"/>
                        <a:sym typeface="Arial Narrow"/>
                      </a:rPr>
                      <m:t>𝑘</m:t>
                    </m:r>
                  </m:oMath>
                </a14:m>
                <a:r>
                  <a:rPr lang="ru-RU" sz="5400" dirty="0">
                    <a:solidFill>
                      <a:srgbClr val="253957"/>
                    </a:solidFill>
                    <a:sym typeface="Arial Narrow"/>
                  </a:rPr>
                  <a:t> столбцов </a:t>
                </a:r>
                <a14:m>
                  <m:oMath xmlns:m="http://schemas.openxmlformats.org/officeDocument/2006/math">
                    <m:r>
                      <a:rPr lang="en-US" altLang="en-US" sz="5400" i="1">
                        <a:solidFill>
                          <a:schemeClr val="tx1"/>
                        </a:solidFill>
                        <a:latin typeface="Cambria Math" panose="02040503050406030204" pitchFamily="18" charset="0"/>
                        <a:sym typeface="Arial Narrow"/>
                      </a:rPr>
                      <m:t>𝑈</m:t>
                    </m:r>
                    <m:r>
                      <a:rPr lang="en-US" altLang="en-US" sz="5400" i="1">
                        <a:solidFill>
                          <a:schemeClr val="tx1"/>
                        </a:solidFill>
                        <a:latin typeface="Cambria Math" panose="02040503050406030204" pitchFamily="18" charset="0"/>
                        <a:sym typeface="Arial Narrow"/>
                      </a:rPr>
                      <m:t> </m:t>
                    </m:r>
                  </m:oMath>
                </a14:m>
                <a:r>
                  <a:rPr lang="ru-RU" sz="5400" dirty="0">
                    <a:solidFill>
                      <a:srgbClr val="253957"/>
                    </a:solidFill>
                    <a:sym typeface="Arial Narrow"/>
                  </a:rPr>
                  <a:t>и </a:t>
                </a:r>
                <a14:m>
                  <m:oMath xmlns:m="http://schemas.openxmlformats.org/officeDocument/2006/math">
                    <m:r>
                      <a:rPr lang="en-US" altLang="en-US" sz="5400" i="1">
                        <a:solidFill>
                          <a:schemeClr val="tx1"/>
                        </a:solidFill>
                        <a:latin typeface="Cambria Math" panose="02040503050406030204" pitchFamily="18" charset="0"/>
                        <a:sym typeface="Arial Narrow"/>
                      </a:rPr>
                      <m:t>𝑘</m:t>
                    </m:r>
                    <m:r>
                      <a:rPr lang="en-US" altLang="en-US" sz="5400" i="1">
                        <a:solidFill>
                          <a:schemeClr val="tx1"/>
                        </a:solidFill>
                        <a:latin typeface="Cambria Math" panose="02040503050406030204" pitchFamily="18" charset="0"/>
                        <a:sym typeface="Arial Narrow"/>
                      </a:rPr>
                      <m:t> </m:t>
                    </m:r>
                  </m:oMath>
                </a14:m>
                <a:r>
                  <a:rPr lang="ru-RU" sz="5400" dirty="0">
                    <a:solidFill>
                      <a:srgbClr val="253957"/>
                    </a:solidFill>
                    <a:sym typeface="Arial Narrow"/>
                  </a:rPr>
                  <a:t> строк </a:t>
                </a:r>
                <a14:m>
                  <m:oMath xmlns:m="http://schemas.openxmlformats.org/officeDocument/2006/math">
                    <m:sSup>
                      <m:sSupPr>
                        <m:ctrlPr>
                          <a:rPr lang="el-GR"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sym typeface="Arial Narrow"/>
                          </a:rPr>
                          <m:t>𝑉</m:t>
                        </m:r>
                      </m:e>
                      <m:sup>
                        <m:r>
                          <m:rPr>
                            <m:sty m:val="p"/>
                          </m:rPr>
                          <a:rPr lang="en-US" altLang="en-US" sz="5400">
                            <a:solidFill>
                              <a:schemeClr val="tx1"/>
                            </a:solidFill>
                            <a:latin typeface="Cambria Math" panose="02040503050406030204" pitchFamily="18" charset="0"/>
                            <a:ea typeface="Cambria Math" panose="02040503050406030204" pitchFamily="18" charset="0"/>
                            <a:sym typeface="Arial Narrow"/>
                          </a:rPr>
                          <m:t>T</m:t>
                        </m:r>
                      </m:sup>
                    </m:sSup>
                  </m:oMath>
                </a14:m>
                <a:endParaRPr lang="en-US" sz="54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61370" y="4356346"/>
                <a:ext cx="21362350" cy="5034712"/>
              </a:xfrm>
              <a:prstGeom prst="rect">
                <a:avLst/>
              </a:prstGeom>
              <a:blipFill>
                <a:blip r:embed="rId4"/>
                <a:stretch>
                  <a:fillRect l="-1541" t="-3390" b="-2663"/>
                </a:stretch>
              </a:blipFill>
            </p:spPr>
            <p:txBody>
              <a:bodyPr/>
              <a:lstStyle/>
              <a:p>
                <a:r>
                  <a:rPr lang="ru-RU">
                    <a:noFill/>
                  </a:rPr>
                  <a:t> </a:t>
                </a:r>
              </a:p>
            </p:txBody>
          </p:sp>
        </mc:Fallback>
      </mc:AlternateContent>
    </p:spTree>
    <p:extLst>
      <p:ext uri="{BB962C8B-B14F-4D97-AF65-F5344CB8AC3E}">
        <p14:creationId xmlns:p14="http://schemas.microsoft.com/office/powerpoint/2010/main" val="18709847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19076691"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Усеченное Сингулярное разложение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8" name="Content Placeholder 2"/>
              <p:cNvSpPr txBox="1">
                <a:spLocks/>
              </p:cNvSpPr>
              <p:nvPr/>
            </p:nvSpPr>
            <p:spPr>
              <a:xfrm>
                <a:off x="7048614" y="6944602"/>
                <a:ext cx="10515600" cy="4488679"/>
              </a:xfrm>
              <a:prstGeom prst="rect">
                <a:avLst/>
              </a:prstGeom>
            </p:spPr>
            <p:txBody>
              <a:bodyPr>
                <a:noAutofit/>
              </a:bodyPr>
              <a:lst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j-lt"/>
                    <a:ea typeface="+mj-ea"/>
                    <a:cs typeface="+mj-cs"/>
                    <a:sym typeface="Helvetica Light"/>
                  </a:defRPr>
                </a:lvl9pPr>
              </a:lstStyle>
              <a:p>
                <a:pPr marL="0" indent="0" hangingPunct="1">
                  <a:buNone/>
                </a:pPr>
                <a14:m>
                  <m:oMathPara xmlns:m="http://schemas.openxmlformats.org/officeDocument/2006/math">
                    <m:oMathParaPr>
                      <m:jc m:val="centerGroup"/>
                    </m:oMathParaPr>
                    <m:oMath xmlns:m="http://schemas.openxmlformats.org/officeDocument/2006/math">
                      <m:r>
                        <a:rPr lang="en-US" altLang="en-US" sz="6600" i="1" smtClean="0">
                          <a:solidFill>
                            <a:schemeClr val="tx1"/>
                          </a:solidFill>
                          <a:latin typeface="Cambria Math" panose="02040503050406030204" pitchFamily="18" charset="0"/>
                          <a:sym typeface="Arial Narrow"/>
                        </a:rPr>
                        <m:t>𝑋</m:t>
                      </m:r>
                      <m:r>
                        <a:rPr lang="en-US" altLang="en-US" sz="6600" b="0" i="1" smtClean="0">
                          <a:solidFill>
                            <a:schemeClr val="tx1"/>
                          </a:solidFill>
                          <a:latin typeface="Cambria Math" panose="02040503050406030204" pitchFamily="18" charset="0"/>
                          <a:sym typeface="Arial Narrow"/>
                        </a:rPr>
                        <m:t>     </m:t>
                      </m:r>
                      <m:r>
                        <a:rPr lang="en-US" altLang="en-US" sz="6600" i="1">
                          <a:solidFill>
                            <a:schemeClr val="tx1"/>
                          </a:solidFill>
                          <a:latin typeface="Cambria Math" panose="02040503050406030204" pitchFamily="18" charset="0"/>
                          <a:ea typeface="Cambria Math" panose="02040503050406030204" pitchFamily="18" charset="0"/>
                          <a:sym typeface="Arial Narrow"/>
                        </a:rPr>
                        <m:t>≈</m:t>
                      </m:r>
                      <m:sSub>
                        <m:sSubPr>
                          <m:ctrlPr>
                            <a:rPr lang="en-US" altLang="en-US" sz="6600" i="1">
                              <a:solidFill>
                                <a:schemeClr val="tx1"/>
                              </a:solidFill>
                              <a:latin typeface="Cambria Math" panose="02040503050406030204" pitchFamily="18" charset="0"/>
                              <a:sym typeface="Arial Narrow"/>
                            </a:rPr>
                          </m:ctrlPr>
                        </m:sSubPr>
                        <m:e>
                          <m:r>
                            <a:rPr lang="en-US" altLang="en-US" sz="6600" b="0" i="1" smtClean="0">
                              <a:solidFill>
                                <a:schemeClr val="tx1"/>
                              </a:solidFill>
                              <a:latin typeface="Cambria Math" panose="02040503050406030204" pitchFamily="18" charset="0"/>
                              <a:sym typeface="Arial Narrow"/>
                            </a:rPr>
                            <m:t>     </m:t>
                          </m:r>
                          <m:r>
                            <a:rPr lang="en-US" altLang="en-US" sz="6600" i="1">
                              <a:solidFill>
                                <a:schemeClr val="tx1"/>
                              </a:solidFill>
                              <a:latin typeface="Cambria Math" panose="02040503050406030204" pitchFamily="18" charset="0"/>
                              <a:sym typeface="Arial Narrow"/>
                            </a:rPr>
                            <m:t>𝑈</m:t>
                          </m:r>
                        </m:e>
                        <m:sub>
                          <m:r>
                            <a:rPr lang="en-US" altLang="en-US" sz="6600" i="1">
                              <a:solidFill>
                                <a:schemeClr val="tx1"/>
                              </a:solidFill>
                              <a:latin typeface="Cambria Math" panose="02040503050406030204" pitchFamily="18" charset="0"/>
                              <a:sym typeface="Arial Narrow"/>
                            </a:rPr>
                            <m:t>𝑘</m:t>
                          </m:r>
                        </m:sub>
                      </m:sSub>
                      <m:r>
                        <a:rPr lang="en-US" altLang="en-US" sz="6600" b="0" i="1" smtClean="0">
                          <a:solidFill>
                            <a:schemeClr val="tx1"/>
                          </a:solidFill>
                          <a:latin typeface="Cambria Math" panose="02040503050406030204" pitchFamily="18" charset="0"/>
                          <a:sym typeface="Arial Narrow"/>
                        </a:rPr>
                        <m:t>       </m:t>
                      </m:r>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r>
                        <a:rPr lang="ru-RU" altLang="en-US" sz="6600" b="0" i="1" smtClean="0">
                          <a:solidFill>
                            <a:schemeClr val="tx1"/>
                          </a:solidFill>
                          <a:latin typeface="Cambria Math" panose="02040503050406030204" pitchFamily="18" charset="0"/>
                          <a:ea typeface="Cambria Math" panose="02040503050406030204" pitchFamily="18" charset="0"/>
                          <a:sym typeface="Arial Narrow"/>
                        </a:rPr>
                        <m:t>        </m:t>
                      </m:r>
                      <m:sSup>
                        <m:sSupPr>
                          <m:ctrlPr>
                            <a:rPr lang="el-GR" altLang="en-US" sz="66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6600" i="1">
                              <a:solidFill>
                                <a:schemeClr val="tx1"/>
                              </a:solidFill>
                              <a:latin typeface="Cambria Math" panose="02040503050406030204" pitchFamily="18" charset="0"/>
                              <a:sym typeface="Arial Narrow"/>
                            </a:rPr>
                            <m:t>𝑉</m:t>
                          </m:r>
                        </m:e>
                        <m:sup>
                          <m:r>
                            <m:rPr>
                              <m:sty m:val="p"/>
                            </m:rPr>
                            <a:rPr lang="en-US" altLang="en-US" sz="6600">
                              <a:solidFill>
                                <a:schemeClr val="tx1"/>
                              </a:solidFill>
                              <a:latin typeface="Cambria Math" panose="02040503050406030204" pitchFamily="18" charset="0"/>
                              <a:ea typeface="Cambria Math" panose="02040503050406030204" pitchFamily="18" charset="0"/>
                              <a:sym typeface="Arial Narrow"/>
                            </a:rPr>
                            <m:t>T</m:t>
                          </m:r>
                        </m:sup>
                      </m:sSup>
                    </m:oMath>
                  </m:oMathPara>
                </a14:m>
                <a:endParaRPr lang="ru-RU" sz="66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048614" y="6944602"/>
                <a:ext cx="10515600" cy="4488679"/>
              </a:xfrm>
              <a:prstGeom prst="rect">
                <a:avLst/>
              </a:prstGeom>
              <a:blipFill>
                <a:blip r:embed="rId4"/>
                <a:stretch>
                  <a:fillRect/>
                </a:stretch>
              </a:blipFill>
            </p:spPr>
            <p:txBody>
              <a:bodyPr/>
              <a:lstStyle/>
              <a:p>
                <a:r>
                  <a:rPr lang="ru-RU">
                    <a:noFill/>
                  </a:rPr>
                  <a:t> </a:t>
                </a:r>
              </a:p>
            </p:txBody>
          </p:sp>
        </mc:Fallback>
      </mc:AlternateContent>
      <p:grpSp>
        <p:nvGrpSpPr>
          <p:cNvPr id="9" name="Group 14"/>
          <p:cNvGrpSpPr/>
          <p:nvPr/>
        </p:nvGrpSpPr>
        <p:grpSpPr>
          <a:xfrm>
            <a:off x="7337930" y="6200020"/>
            <a:ext cx="1453186" cy="1252353"/>
            <a:chOff x="2327061" y="2237680"/>
            <a:chExt cx="1724360" cy="1656660"/>
          </a:xfrm>
        </p:grpSpPr>
        <mc:AlternateContent xmlns:mc="http://schemas.openxmlformats.org/markup-compatibility/2006" xmlns:a14="http://schemas.microsoft.com/office/drawing/2010/main">
          <mc:Choice Requires="a14">
            <p:sp>
              <p:nvSpPr>
                <p:cNvPr id="10" name="TextBox 9"/>
                <p:cNvSpPr txBox="1"/>
                <p:nvPr/>
              </p:nvSpPr>
              <p:spPr>
                <a:xfrm>
                  <a:off x="2327061" y="2754353"/>
                  <a:ext cx="1006152" cy="113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327061" y="2754353"/>
                  <a:ext cx="1006152" cy="113998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955869" y="2237680"/>
                  <a:ext cx="1095552" cy="1139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955869" y="2237680"/>
                  <a:ext cx="1095552" cy="1139987"/>
                </a:xfrm>
                <a:prstGeom prst="rect">
                  <a:avLst/>
                </a:prstGeom>
                <a:blipFill>
                  <a:blip r:embed="rId6"/>
                  <a:stretch>
                    <a:fillRect/>
                  </a:stretch>
                </a:blipFill>
              </p:spPr>
              <p:txBody>
                <a:bodyPr/>
                <a:lstStyle/>
                <a:p>
                  <a:r>
                    <a:rPr lang="ru-RU">
                      <a:noFill/>
                    </a:rPr>
                    <a:t> </a:t>
                  </a:r>
                </a:p>
              </p:txBody>
            </p:sp>
          </mc:Fallback>
        </mc:AlternateContent>
      </p:grpSp>
      <p:grpSp>
        <p:nvGrpSpPr>
          <p:cNvPr id="13" name="Group 7"/>
          <p:cNvGrpSpPr/>
          <p:nvPr/>
        </p:nvGrpSpPr>
        <p:grpSpPr>
          <a:xfrm>
            <a:off x="11249101" y="5728825"/>
            <a:ext cx="1229030" cy="1332969"/>
            <a:chOff x="4676259" y="2283158"/>
            <a:chExt cx="1393692" cy="1332969"/>
          </a:xfrm>
        </p:grpSpPr>
        <mc:AlternateContent xmlns:mc="http://schemas.openxmlformats.org/markup-compatibility/2006" xmlns:a14="http://schemas.microsoft.com/office/drawing/2010/main">
          <mc:Choice Requires="a14">
            <p:sp>
              <p:nvSpPr>
                <p:cNvPr id="14" name="TextBox 13"/>
                <p:cNvSpPr txBox="1"/>
                <p:nvPr/>
              </p:nvSpPr>
              <p:spPr>
                <a:xfrm>
                  <a:off x="4676259" y="2754353"/>
                  <a:ext cx="961527"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𝑁</m:t>
                        </m:r>
                      </m:oMath>
                    </m:oMathPara>
                  </a14:m>
                  <a:endParaRPr lang="en-US"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76259" y="2754353"/>
                  <a:ext cx="961527" cy="8617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680505" y="2283158"/>
                  <a:ext cx="389446" cy="861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𝑘</m:t>
                        </m:r>
                      </m:oMath>
                    </m:oMathPara>
                  </a14:m>
                  <a:endParaRPr lang="en-US"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680505" y="2283158"/>
                  <a:ext cx="389446" cy="861774"/>
                </a:xfrm>
                <a:prstGeom prst="rect">
                  <a:avLst/>
                </a:prstGeom>
                <a:blipFill>
                  <a:blip r:embed="rId8"/>
                  <a:stretch>
                    <a:fillRect l="-23214"/>
                  </a:stretch>
                </a:blipFill>
              </p:spPr>
              <p:txBody>
                <a:bodyPr/>
                <a:lstStyle/>
                <a:p>
                  <a:r>
                    <a:rPr lang="ru-RU">
                      <a:noFill/>
                    </a:rPr>
                    <a:t> </a:t>
                  </a:r>
                </a:p>
              </p:txBody>
            </p:sp>
          </mc:Fallback>
        </mc:AlternateContent>
      </p:grpSp>
      <p:grpSp>
        <p:nvGrpSpPr>
          <p:cNvPr id="16" name="Group 8"/>
          <p:cNvGrpSpPr/>
          <p:nvPr/>
        </p:nvGrpSpPr>
        <p:grpSpPr>
          <a:xfrm>
            <a:off x="15095587" y="5736905"/>
            <a:ext cx="1539044" cy="1345464"/>
            <a:chOff x="4797828" y="2270663"/>
            <a:chExt cx="1630354" cy="1345464"/>
          </a:xfrm>
        </p:grpSpPr>
        <mc:AlternateContent xmlns:mc="http://schemas.openxmlformats.org/markup-compatibility/2006" xmlns:a14="http://schemas.microsoft.com/office/drawing/2010/main">
          <mc:Choice Requires="a14">
            <p:sp>
              <p:nvSpPr>
                <p:cNvPr id="17" name="TextBox 16"/>
                <p:cNvSpPr txBox="1"/>
                <p:nvPr/>
              </p:nvSpPr>
              <p:spPr>
                <a:xfrm>
                  <a:off x="4797828" y="2754353"/>
                  <a:ext cx="779296"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𝑘</m:t>
                        </m:r>
                      </m:oMath>
                    </m:oMathPara>
                  </a14:m>
                  <a:endParaRPr lang="en-US" dirty="0">
                    <a:solidFill>
                      <a:srgbClr val="0070C0"/>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797828" y="2754353"/>
                  <a:ext cx="779296" cy="861774"/>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450141" y="2270663"/>
                  <a:ext cx="978041"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𝑀</m:t>
                        </m:r>
                      </m:oMath>
                    </m:oMathPara>
                  </a14:m>
                  <a:endParaRPr lang="en-US" dirty="0">
                    <a:solidFill>
                      <a:srgbClr val="0070C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450141" y="2270663"/>
                  <a:ext cx="978041" cy="861774"/>
                </a:xfrm>
                <a:prstGeom prst="rect">
                  <a:avLst/>
                </a:prstGeom>
                <a:blipFill>
                  <a:blip r:embed="rId10"/>
                  <a:stretch>
                    <a:fillRect/>
                  </a:stretch>
                </a:blipFill>
              </p:spPr>
              <p:txBody>
                <a:bodyPr/>
                <a:lstStyle/>
                <a:p>
                  <a:r>
                    <a:rPr lang="ru-RU">
                      <a:noFill/>
                    </a:rPr>
                    <a:t> </a:t>
                  </a:r>
                </a:p>
              </p:txBody>
            </p:sp>
          </mc:Fallback>
        </mc:AlternateContent>
      </p:grpSp>
      <p:grpSp>
        <p:nvGrpSpPr>
          <p:cNvPr id="19" name="Group 11"/>
          <p:cNvGrpSpPr/>
          <p:nvPr/>
        </p:nvGrpSpPr>
        <p:grpSpPr>
          <a:xfrm>
            <a:off x="13295423" y="5736905"/>
            <a:ext cx="1252362" cy="1345464"/>
            <a:chOff x="4600249" y="2270663"/>
            <a:chExt cx="1895685" cy="1345464"/>
          </a:xfrm>
        </p:grpSpPr>
        <mc:AlternateContent xmlns:mc="http://schemas.openxmlformats.org/markup-compatibility/2006" xmlns:a14="http://schemas.microsoft.com/office/drawing/2010/main">
          <mc:Choice Requires="a14">
            <p:sp>
              <p:nvSpPr>
                <p:cNvPr id="20" name="TextBox 19"/>
                <p:cNvSpPr txBox="1"/>
                <p:nvPr/>
              </p:nvSpPr>
              <p:spPr>
                <a:xfrm>
                  <a:off x="4600249" y="2754353"/>
                  <a:ext cx="1113546"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𝑘</m:t>
                        </m:r>
                      </m:oMath>
                    </m:oMathPara>
                  </a14:m>
                  <a:endParaRPr lang="en-US"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00249" y="2754353"/>
                  <a:ext cx="1113546" cy="861774"/>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382388" y="2270663"/>
                  <a:ext cx="1113546"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𝑘</m:t>
                        </m:r>
                      </m:oMath>
                    </m:oMathPara>
                  </a14:m>
                  <a:endParaRPr lang="en-US" i="1"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382388" y="2270663"/>
                  <a:ext cx="1113546" cy="861774"/>
                </a:xfrm>
                <a:prstGeom prst="rect">
                  <a:avLst/>
                </a:prstGeom>
                <a:blipFill>
                  <a:blip r:embed="rId12"/>
                  <a:stretch>
                    <a:fillRect/>
                  </a:stretch>
                </a:blipFill>
              </p:spPr>
              <p:txBody>
                <a:bodyPr/>
                <a:lstStyle/>
                <a:p>
                  <a:r>
                    <a:rPr lang="ru-RU">
                      <a:noFill/>
                    </a:rPr>
                    <a:t> </a:t>
                  </a:r>
                </a:p>
              </p:txBody>
            </p:sp>
          </mc:Fallback>
        </mc:AlternateContent>
      </p:grpSp>
    </p:spTree>
    <p:extLst>
      <p:ext uri="{BB962C8B-B14F-4D97-AF65-F5344CB8AC3E}">
        <p14:creationId xmlns:p14="http://schemas.microsoft.com/office/powerpoint/2010/main" val="60972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61370" y="4356346"/>
                <a:ext cx="21362350" cy="4000903"/>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altLang="en-US" sz="5400" dirty="0">
                    <a:solidFill>
                      <a:srgbClr val="253957"/>
                    </a:solidFill>
                    <a:latin typeface="+mn-lt"/>
                    <a:sym typeface="Arial Narrow"/>
                  </a:rPr>
                  <a:t>Пусть дана матрица </a:t>
                </a:r>
                <a:r>
                  <a:rPr lang="ru-RU" altLang="en-US" sz="5400" dirty="0">
                    <a:solidFill>
                      <a:schemeClr val="tx1"/>
                    </a:solidFill>
                    <a:latin typeface="+mn-lt"/>
                    <a:sym typeface="Arial Narrow"/>
                  </a:rPr>
                  <a:t> </a:t>
                </a:r>
                <a14:m>
                  <m:oMath xmlns:m="http://schemas.openxmlformats.org/officeDocument/2006/math">
                    <m:r>
                      <a:rPr lang="en-US" altLang="en-US" sz="5400" i="1">
                        <a:solidFill>
                          <a:schemeClr val="tx1"/>
                        </a:solidFill>
                        <a:latin typeface="Cambria Math" panose="02040503050406030204" pitchFamily="18" charset="0"/>
                        <a:sym typeface="Arial Narrow"/>
                      </a:rPr>
                      <m:t>𝑋</m:t>
                    </m:r>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 (</a:t>
                </a:r>
                <a:r>
                  <a:rPr lang="en-US" sz="5400" i="1" dirty="0">
                    <a:solidFill>
                      <a:srgbClr val="253957"/>
                    </a:solidFill>
                    <a:sym typeface="Arial Narrow"/>
                  </a:rPr>
                  <a:t>document-term</a:t>
                </a:r>
                <a:r>
                  <a:rPr lang="ru-RU" sz="5400" dirty="0">
                    <a:solidFill>
                      <a:srgbClr val="253957"/>
                    </a:solidFill>
                    <a:sym typeface="Arial Narrow"/>
                  </a:rPr>
                  <a:t>)</a:t>
                </a:r>
                <a:r>
                  <a:rPr lang="en-US" sz="5400" dirty="0">
                    <a:solidFill>
                      <a:srgbClr val="253957"/>
                    </a:solidFill>
                    <a:sym typeface="Arial Narrow"/>
                  </a:rPr>
                  <a:t>, </a:t>
                </a:r>
                <a:r>
                  <a:rPr lang="en-US" sz="5400" b="1" dirty="0">
                    <a:solidFill>
                      <a:srgbClr val="253957"/>
                    </a:solidFill>
                    <a:sym typeface="Arial Narrow"/>
                  </a:rPr>
                  <a:t> </a:t>
                </a:r>
                <a:r>
                  <a:rPr lang="ru-RU" sz="5400" dirty="0">
                    <a:solidFill>
                      <a:srgbClr val="253957"/>
                    </a:solidFill>
                    <a:sym typeface="Arial Narrow"/>
                  </a:rPr>
                  <a:t>тогда ее можно представить в виде</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altLang="en-US" sz="6600" i="1">
                          <a:solidFill>
                            <a:schemeClr val="tx1"/>
                          </a:solidFill>
                          <a:latin typeface="Cambria Math" panose="02040503050406030204" pitchFamily="18" charset="0"/>
                          <a:sym typeface="Arial Narrow"/>
                        </a:rPr>
                        <m:t>𝑋</m:t>
                      </m:r>
                      <m:r>
                        <a:rPr lang="en-US" altLang="en-US" sz="6600" i="1">
                          <a:solidFill>
                            <a:schemeClr val="tx1"/>
                          </a:solidFill>
                          <a:latin typeface="Cambria Math" panose="02040503050406030204" pitchFamily="18" charset="0"/>
                          <a:ea typeface="Cambria Math" panose="02040503050406030204" pitchFamily="18" charset="0"/>
                          <a:sym typeface="Arial Narrow"/>
                        </a:rPr>
                        <m:t>≈</m:t>
                      </m:r>
                      <m:sSub>
                        <m:sSubPr>
                          <m:ctrlPr>
                            <a:rPr lang="en-US" altLang="en-US" sz="6600" i="1">
                              <a:solidFill>
                                <a:schemeClr val="tx1"/>
                              </a:solidFill>
                              <a:latin typeface="Cambria Math" panose="02040503050406030204" pitchFamily="18" charset="0"/>
                              <a:sym typeface="Arial Narrow"/>
                            </a:rPr>
                          </m:ctrlPr>
                        </m:sSubPr>
                        <m:e>
                          <m:r>
                            <a:rPr lang="en-US" altLang="en-US" sz="6600" i="1">
                              <a:solidFill>
                                <a:schemeClr val="tx1"/>
                              </a:solidFill>
                              <a:latin typeface="Cambria Math" panose="02040503050406030204" pitchFamily="18" charset="0"/>
                              <a:sym typeface="Arial Narrow"/>
                            </a:rPr>
                            <m:t>𝑋</m:t>
                          </m:r>
                        </m:e>
                        <m:sub>
                          <m:r>
                            <a:rPr lang="en-US" altLang="en-US" sz="6600" i="1">
                              <a:solidFill>
                                <a:schemeClr val="tx1"/>
                              </a:solidFill>
                              <a:latin typeface="Cambria Math" panose="02040503050406030204" pitchFamily="18" charset="0"/>
                              <a:sym typeface="Arial Narrow"/>
                            </a:rPr>
                            <m:t>𝑘</m:t>
                          </m:r>
                        </m:sub>
                      </m:sSub>
                      <m:r>
                        <a:rPr lang="en-US" altLang="en-US" sz="6600" i="1">
                          <a:solidFill>
                            <a:schemeClr val="tx1"/>
                          </a:solidFill>
                          <a:latin typeface="Cambria Math" panose="02040503050406030204" pitchFamily="18" charset="0"/>
                          <a:sym typeface="Arial Narrow"/>
                        </a:rPr>
                        <m:t>=</m:t>
                      </m:r>
                      <m:sSub>
                        <m:sSubPr>
                          <m:ctrlPr>
                            <a:rPr lang="en-US" altLang="en-US" sz="6600" i="1" smtClean="0">
                              <a:solidFill>
                                <a:srgbClr val="FF0000"/>
                              </a:solidFill>
                              <a:latin typeface="Cambria Math" panose="02040503050406030204" pitchFamily="18" charset="0"/>
                              <a:sym typeface="Arial Narrow"/>
                            </a:rPr>
                          </m:ctrlPr>
                        </m:sSubPr>
                        <m:e>
                          <m:r>
                            <a:rPr lang="en-US" altLang="en-US" sz="6600" i="1">
                              <a:solidFill>
                                <a:srgbClr val="FF0000"/>
                              </a:solidFill>
                              <a:latin typeface="Cambria Math" panose="02040503050406030204" pitchFamily="18" charset="0"/>
                              <a:sym typeface="Arial Narrow"/>
                            </a:rPr>
                            <m:t>𝑈</m:t>
                          </m:r>
                        </m:e>
                        <m:sub>
                          <m:r>
                            <a:rPr lang="en-US" altLang="en-US" sz="6600" i="1">
                              <a:solidFill>
                                <a:srgbClr val="FF0000"/>
                              </a:solidFill>
                              <a:latin typeface="Cambria Math" panose="02040503050406030204" pitchFamily="18" charset="0"/>
                              <a:sym typeface="Arial Narrow"/>
                            </a:rPr>
                            <m:t>𝑘</m:t>
                          </m:r>
                        </m:sub>
                      </m:sSub>
                      <m:sSub>
                        <m:sSubPr>
                          <m:ctrlPr>
                            <a:rPr lang="en-US" altLang="en-US" sz="6600" i="1">
                              <a:solidFill>
                                <a:schemeClr val="tx1"/>
                              </a:solidFill>
                              <a:latin typeface="Cambria Math" panose="02040503050406030204" pitchFamily="18" charset="0"/>
                              <a:sym typeface="Arial Narrow"/>
                            </a:rPr>
                          </m:ctrlPr>
                        </m:sSubPr>
                        <m:e>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e>
                        <m:sub>
                          <m:r>
                            <a:rPr lang="en-US" altLang="en-US" sz="6600" i="1">
                              <a:solidFill>
                                <a:schemeClr val="tx1"/>
                              </a:solidFill>
                              <a:latin typeface="Cambria Math" panose="02040503050406030204" pitchFamily="18" charset="0"/>
                              <a:sym typeface="Arial Narrow"/>
                            </a:rPr>
                            <m:t>𝑘</m:t>
                          </m:r>
                        </m:sub>
                      </m:sSub>
                      <m:sSubSup>
                        <m:sSubSupPr>
                          <m:ctrlPr>
                            <a:rPr lang="en-US" altLang="en-US" sz="6600" i="1" smtClean="0">
                              <a:solidFill>
                                <a:srgbClr val="0070C0"/>
                              </a:solidFill>
                              <a:latin typeface="Cambria Math" panose="02040503050406030204" pitchFamily="18" charset="0"/>
                              <a:sym typeface="Arial Narrow"/>
                            </a:rPr>
                          </m:ctrlPr>
                        </m:sSubSupPr>
                        <m:e>
                          <m:r>
                            <a:rPr lang="en-US" altLang="en-US" sz="6600" i="1">
                              <a:solidFill>
                                <a:srgbClr val="0070C0"/>
                              </a:solidFill>
                              <a:latin typeface="Cambria Math" panose="02040503050406030204" pitchFamily="18" charset="0"/>
                              <a:sym typeface="Arial Narrow"/>
                            </a:rPr>
                            <m:t>𝑉</m:t>
                          </m:r>
                        </m:e>
                        <m:sub>
                          <m:r>
                            <a:rPr lang="en-US" altLang="en-US" sz="6600" i="1">
                              <a:solidFill>
                                <a:srgbClr val="0070C0"/>
                              </a:solidFill>
                              <a:latin typeface="Cambria Math" panose="02040503050406030204" pitchFamily="18" charset="0"/>
                              <a:sym typeface="Arial Narrow"/>
                            </a:rPr>
                            <m:t>𝑘</m:t>
                          </m:r>
                        </m:sub>
                        <m:sup>
                          <m:r>
                            <a:rPr lang="en-US" altLang="en-US" sz="6600" i="1">
                              <a:solidFill>
                                <a:srgbClr val="0070C0"/>
                              </a:solidFill>
                              <a:latin typeface="Cambria Math" charset="0"/>
                              <a:sym typeface="Arial Narrow"/>
                            </a:rPr>
                            <m:t>𝑇</m:t>
                          </m:r>
                        </m:sup>
                      </m:sSubSup>
                    </m:oMath>
                  </m:oMathPara>
                </a14:m>
                <a:endParaRPr lang="en-US" sz="66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61370" y="4356346"/>
                <a:ext cx="21362350" cy="4000903"/>
              </a:xfrm>
              <a:prstGeom prst="rect">
                <a:avLst/>
              </a:prstGeom>
              <a:blipFill>
                <a:blip r:embed="rId4"/>
                <a:stretch>
                  <a:fillRect l="-1541" t="-4268" r="-999"/>
                </a:stretch>
              </a:blipFill>
            </p:spPr>
            <p:txBody>
              <a:bodyPr/>
              <a:lstStyle/>
              <a:p>
                <a:r>
                  <a:rPr lang="ru-RU">
                    <a:noFill/>
                  </a:rPr>
                  <a:t> </a:t>
                </a:r>
              </a:p>
            </p:txBody>
          </p:sp>
        </mc:Fallback>
      </mc:AlternateContent>
    </p:spTree>
    <p:extLst>
      <p:ext uri="{BB962C8B-B14F-4D97-AF65-F5344CB8AC3E}">
        <p14:creationId xmlns:p14="http://schemas.microsoft.com/office/powerpoint/2010/main" val="18074281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61370" y="4356346"/>
                <a:ext cx="21362350" cy="6726970"/>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altLang="en-US" sz="5400" dirty="0">
                    <a:solidFill>
                      <a:srgbClr val="253957"/>
                    </a:solidFill>
                    <a:latin typeface="+mn-lt"/>
                    <a:sym typeface="Arial Narrow"/>
                  </a:rPr>
                  <a:t>Пусть дана матрица </a:t>
                </a:r>
                <a:r>
                  <a:rPr lang="ru-RU" altLang="en-US" sz="5400" dirty="0">
                    <a:solidFill>
                      <a:schemeClr val="tx1"/>
                    </a:solidFill>
                    <a:latin typeface="+mn-lt"/>
                    <a:sym typeface="Arial Narrow"/>
                  </a:rPr>
                  <a:t> </a:t>
                </a:r>
                <a14:m>
                  <m:oMath xmlns:m="http://schemas.openxmlformats.org/officeDocument/2006/math">
                    <m:r>
                      <a:rPr lang="en-US" altLang="en-US" sz="5400" i="1">
                        <a:solidFill>
                          <a:schemeClr val="tx1"/>
                        </a:solidFill>
                        <a:latin typeface="Cambria Math" panose="02040503050406030204" pitchFamily="18" charset="0"/>
                        <a:sym typeface="Arial Narrow"/>
                      </a:rPr>
                      <m:t>𝑋</m:t>
                    </m:r>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 (</a:t>
                </a:r>
                <a:r>
                  <a:rPr lang="en-US" sz="5400" i="1" dirty="0">
                    <a:solidFill>
                      <a:srgbClr val="253957"/>
                    </a:solidFill>
                    <a:sym typeface="Arial Narrow"/>
                  </a:rPr>
                  <a:t>document-term</a:t>
                </a:r>
                <a:r>
                  <a:rPr lang="ru-RU" sz="5400" dirty="0">
                    <a:solidFill>
                      <a:srgbClr val="253957"/>
                    </a:solidFill>
                    <a:sym typeface="Arial Narrow"/>
                  </a:rPr>
                  <a:t>)</a:t>
                </a:r>
                <a:r>
                  <a:rPr lang="en-US" sz="5400" dirty="0">
                    <a:solidFill>
                      <a:srgbClr val="253957"/>
                    </a:solidFill>
                    <a:sym typeface="Arial Narrow"/>
                  </a:rPr>
                  <a:t>, </a:t>
                </a:r>
                <a:r>
                  <a:rPr lang="en-US" sz="5400" b="1" dirty="0">
                    <a:solidFill>
                      <a:srgbClr val="253957"/>
                    </a:solidFill>
                    <a:sym typeface="Arial Narrow"/>
                  </a:rPr>
                  <a:t> </a:t>
                </a:r>
                <a:r>
                  <a:rPr lang="ru-RU" sz="5400" dirty="0">
                    <a:solidFill>
                      <a:srgbClr val="253957"/>
                    </a:solidFill>
                    <a:sym typeface="Arial Narrow"/>
                  </a:rPr>
                  <a:t>тогда ее можно представить в виде</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altLang="en-US" sz="6600" i="1">
                          <a:solidFill>
                            <a:schemeClr val="tx1"/>
                          </a:solidFill>
                          <a:latin typeface="Cambria Math" panose="02040503050406030204" pitchFamily="18" charset="0"/>
                          <a:sym typeface="Arial Narrow"/>
                        </a:rPr>
                        <m:t>𝑋</m:t>
                      </m:r>
                      <m:r>
                        <a:rPr lang="en-US" altLang="en-US" sz="6600" i="1">
                          <a:solidFill>
                            <a:schemeClr val="tx1"/>
                          </a:solidFill>
                          <a:latin typeface="Cambria Math" panose="02040503050406030204" pitchFamily="18" charset="0"/>
                          <a:ea typeface="Cambria Math" panose="02040503050406030204" pitchFamily="18" charset="0"/>
                          <a:sym typeface="Arial Narrow"/>
                        </a:rPr>
                        <m:t>≈</m:t>
                      </m:r>
                      <m:sSub>
                        <m:sSubPr>
                          <m:ctrlPr>
                            <a:rPr lang="en-US" altLang="en-US" sz="6600" i="1">
                              <a:solidFill>
                                <a:schemeClr val="tx1"/>
                              </a:solidFill>
                              <a:latin typeface="Cambria Math" panose="02040503050406030204" pitchFamily="18" charset="0"/>
                              <a:sym typeface="Arial Narrow"/>
                            </a:rPr>
                          </m:ctrlPr>
                        </m:sSubPr>
                        <m:e>
                          <m:r>
                            <a:rPr lang="en-US" altLang="en-US" sz="6600" i="1">
                              <a:solidFill>
                                <a:schemeClr val="tx1"/>
                              </a:solidFill>
                              <a:latin typeface="Cambria Math" panose="02040503050406030204" pitchFamily="18" charset="0"/>
                              <a:sym typeface="Arial Narrow"/>
                            </a:rPr>
                            <m:t>𝑋</m:t>
                          </m:r>
                        </m:e>
                        <m:sub>
                          <m:r>
                            <a:rPr lang="en-US" altLang="en-US" sz="6600" i="1">
                              <a:solidFill>
                                <a:schemeClr val="tx1"/>
                              </a:solidFill>
                              <a:latin typeface="Cambria Math" panose="02040503050406030204" pitchFamily="18" charset="0"/>
                              <a:sym typeface="Arial Narrow"/>
                            </a:rPr>
                            <m:t>𝑘</m:t>
                          </m:r>
                        </m:sub>
                      </m:sSub>
                      <m:r>
                        <a:rPr lang="en-US" altLang="en-US" sz="6600" i="1">
                          <a:solidFill>
                            <a:schemeClr val="tx1"/>
                          </a:solidFill>
                          <a:latin typeface="Cambria Math" panose="02040503050406030204" pitchFamily="18" charset="0"/>
                          <a:sym typeface="Arial Narrow"/>
                        </a:rPr>
                        <m:t>=</m:t>
                      </m:r>
                      <m:sSub>
                        <m:sSubPr>
                          <m:ctrlPr>
                            <a:rPr lang="en-US" altLang="en-US" sz="6600" i="1" smtClean="0">
                              <a:solidFill>
                                <a:srgbClr val="FF0000"/>
                              </a:solidFill>
                              <a:latin typeface="Cambria Math" panose="02040503050406030204" pitchFamily="18" charset="0"/>
                              <a:sym typeface="Arial Narrow"/>
                            </a:rPr>
                          </m:ctrlPr>
                        </m:sSubPr>
                        <m:e>
                          <m:r>
                            <a:rPr lang="en-US" altLang="en-US" sz="6600" i="1">
                              <a:solidFill>
                                <a:srgbClr val="FF0000"/>
                              </a:solidFill>
                              <a:latin typeface="Cambria Math" panose="02040503050406030204" pitchFamily="18" charset="0"/>
                              <a:sym typeface="Arial Narrow"/>
                            </a:rPr>
                            <m:t>𝑈</m:t>
                          </m:r>
                        </m:e>
                        <m:sub>
                          <m:r>
                            <a:rPr lang="en-US" altLang="en-US" sz="6600" i="1">
                              <a:solidFill>
                                <a:srgbClr val="FF0000"/>
                              </a:solidFill>
                              <a:latin typeface="Cambria Math" panose="02040503050406030204" pitchFamily="18" charset="0"/>
                              <a:sym typeface="Arial Narrow"/>
                            </a:rPr>
                            <m:t>𝑘</m:t>
                          </m:r>
                        </m:sub>
                      </m:sSub>
                      <m:sSub>
                        <m:sSubPr>
                          <m:ctrlPr>
                            <a:rPr lang="en-US" altLang="en-US" sz="6600" i="1">
                              <a:solidFill>
                                <a:schemeClr val="tx1"/>
                              </a:solidFill>
                              <a:latin typeface="Cambria Math" panose="02040503050406030204" pitchFamily="18" charset="0"/>
                              <a:sym typeface="Arial Narrow"/>
                            </a:rPr>
                          </m:ctrlPr>
                        </m:sSubPr>
                        <m:e>
                          <m:r>
                            <m:rPr>
                              <m:sty m:val="p"/>
                            </m:rPr>
                            <a:rPr lang="el-GR" altLang="en-US" sz="6600" i="1">
                              <a:solidFill>
                                <a:schemeClr val="tx1"/>
                              </a:solidFill>
                              <a:latin typeface="Cambria Math" panose="02040503050406030204" pitchFamily="18" charset="0"/>
                              <a:ea typeface="Cambria Math" panose="02040503050406030204" pitchFamily="18" charset="0"/>
                              <a:sym typeface="Arial Narrow"/>
                            </a:rPr>
                            <m:t>Σ</m:t>
                          </m:r>
                        </m:e>
                        <m:sub>
                          <m:r>
                            <a:rPr lang="en-US" altLang="en-US" sz="6600" i="1">
                              <a:solidFill>
                                <a:schemeClr val="tx1"/>
                              </a:solidFill>
                              <a:latin typeface="Cambria Math" panose="02040503050406030204" pitchFamily="18" charset="0"/>
                              <a:sym typeface="Arial Narrow"/>
                            </a:rPr>
                            <m:t>𝑘</m:t>
                          </m:r>
                        </m:sub>
                      </m:sSub>
                      <m:sSubSup>
                        <m:sSubSupPr>
                          <m:ctrlPr>
                            <a:rPr lang="en-US" altLang="en-US" sz="6600" i="1" smtClean="0">
                              <a:solidFill>
                                <a:srgbClr val="0070C0"/>
                              </a:solidFill>
                              <a:latin typeface="Cambria Math" panose="02040503050406030204" pitchFamily="18" charset="0"/>
                              <a:sym typeface="Arial Narrow"/>
                            </a:rPr>
                          </m:ctrlPr>
                        </m:sSubSupPr>
                        <m:e>
                          <m:r>
                            <a:rPr lang="en-US" altLang="en-US" sz="6600" i="1">
                              <a:solidFill>
                                <a:srgbClr val="0070C0"/>
                              </a:solidFill>
                              <a:latin typeface="Cambria Math" panose="02040503050406030204" pitchFamily="18" charset="0"/>
                              <a:sym typeface="Arial Narrow"/>
                            </a:rPr>
                            <m:t>𝑉</m:t>
                          </m:r>
                        </m:e>
                        <m:sub>
                          <m:r>
                            <a:rPr lang="en-US" altLang="en-US" sz="6600" i="1">
                              <a:solidFill>
                                <a:srgbClr val="0070C0"/>
                              </a:solidFill>
                              <a:latin typeface="Cambria Math" panose="02040503050406030204" pitchFamily="18" charset="0"/>
                              <a:sym typeface="Arial Narrow"/>
                            </a:rPr>
                            <m:t>𝑘</m:t>
                          </m:r>
                        </m:sub>
                        <m:sup>
                          <m:r>
                            <a:rPr lang="en-US" altLang="en-US" sz="6600" i="1">
                              <a:solidFill>
                                <a:srgbClr val="0070C0"/>
                              </a:solidFill>
                              <a:latin typeface="Cambria Math" charset="0"/>
                              <a:sym typeface="Arial Narrow"/>
                            </a:rPr>
                            <m:t>𝑇</m:t>
                          </m:r>
                        </m:sup>
                      </m:sSubSup>
                    </m:oMath>
                  </m:oMathPara>
                </a14:m>
                <a:endParaRPr lang="en-US" sz="66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66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Где</a:t>
                </a:r>
                <a:r>
                  <a:rPr lang="en-US" sz="5400" dirty="0">
                    <a:solidFill>
                      <a:srgbClr val="253957"/>
                    </a:solidFill>
                    <a:sym typeface="Arial Narrow"/>
                  </a:rPr>
                  <a:t> </a:t>
                </a:r>
                <a14:m>
                  <m:oMath xmlns:m="http://schemas.openxmlformats.org/officeDocument/2006/math">
                    <m:sSub>
                      <m:sSubPr>
                        <m:ctrlPr>
                          <a:rPr lang="en-US" altLang="en-US" sz="5400" i="1">
                            <a:solidFill>
                              <a:schemeClr val="tx1"/>
                            </a:solidFill>
                            <a:latin typeface="Cambria Math" panose="02040503050406030204" pitchFamily="18" charset="0"/>
                            <a:sym typeface="Arial Narrow"/>
                          </a:rPr>
                        </m:ctrlPr>
                      </m:sSubPr>
                      <m:e>
                        <m:r>
                          <a:rPr lang="en-US" altLang="en-US" sz="5400" i="1">
                            <a:solidFill>
                              <a:schemeClr val="tx1"/>
                            </a:solidFill>
                            <a:latin typeface="Cambria Math" panose="02040503050406030204" pitchFamily="18" charset="0"/>
                            <a:sym typeface="Arial Narrow"/>
                          </a:rPr>
                          <m:t>𝑈</m:t>
                        </m:r>
                      </m:e>
                      <m:sub>
                        <m:r>
                          <a:rPr lang="en-US" altLang="en-US" sz="5400" i="1">
                            <a:solidFill>
                              <a:schemeClr val="tx1"/>
                            </a:solidFill>
                            <a:latin typeface="Cambria Math" panose="02040503050406030204" pitchFamily="18" charset="0"/>
                            <a:sym typeface="Arial Narrow"/>
                          </a:rPr>
                          <m:t>𝑘</m:t>
                        </m:r>
                      </m:sub>
                    </m:sSub>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𝑁</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𝑘</m:t>
                        </m:r>
                      </m:sup>
                    </m:sSup>
                  </m:oMath>
                </a14:m>
                <a:r>
                  <a:rPr lang="ru-RU" sz="5400" dirty="0">
                    <a:solidFill>
                      <a:srgbClr val="253957"/>
                    </a:solidFill>
                    <a:sym typeface="Arial Narrow"/>
                  </a:rPr>
                  <a:t> это матрица </a:t>
                </a:r>
                <a:r>
                  <a:rPr lang="en-US" sz="5400" i="1" dirty="0">
                    <a:solidFill>
                      <a:srgbClr val="253957"/>
                    </a:solidFill>
                    <a:sym typeface="Arial Narrow"/>
                  </a:rPr>
                  <a:t>document-topic</a:t>
                </a:r>
                <a:r>
                  <a:rPr lang="ru-RU" sz="5400" i="1" dirty="0">
                    <a:solidFill>
                      <a:srgbClr val="253957"/>
                    </a:solidFill>
                    <a:sym typeface="Arial Narrow"/>
                  </a:rPr>
                  <a:t>,</a:t>
                </a:r>
                <a:r>
                  <a:rPr lang="en-US" sz="5400" i="1" dirty="0">
                    <a:solidFill>
                      <a:srgbClr val="253957"/>
                    </a:solidFill>
                    <a:sym typeface="Arial Narrow"/>
                  </a:rPr>
                  <a:t> </a:t>
                </a:r>
                <a14:m>
                  <m:oMath xmlns:m="http://schemas.openxmlformats.org/officeDocument/2006/math">
                    <m:sSub>
                      <m:sSubPr>
                        <m:ctrlPr>
                          <a:rPr lang="en-US" altLang="en-US" sz="5400" i="1">
                            <a:solidFill>
                              <a:schemeClr val="tx1"/>
                            </a:solidFill>
                            <a:latin typeface="Cambria Math" panose="02040503050406030204" pitchFamily="18" charset="0"/>
                            <a:sym typeface="Arial Narrow"/>
                          </a:rPr>
                        </m:ctrlPr>
                      </m:sSubPr>
                      <m:e>
                        <m:r>
                          <a:rPr lang="en-US" altLang="en-US" sz="5400" b="0" i="1" smtClean="0">
                            <a:solidFill>
                              <a:schemeClr val="tx1"/>
                            </a:solidFill>
                            <a:latin typeface="Cambria Math" panose="02040503050406030204" pitchFamily="18" charset="0"/>
                            <a:sym typeface="Arial Narrow"/>
                          </a:rPr>
                          <m:t>𝑉</m:t>
                        </m:r>
                      </m:e>
                      <m:sub>
                        <m:r>
                          <a:rPr lang="en-US" altLang="en-US" sz="5400" i="1">
                            <a:solidFill>
                              <a:schemeClr val="tx1"/>
                            </a:solidFill>
                            <a:latin typeface="Cambria Math" panose="02040503050406030204" pitchFamily="18" charset="0"/>
                            <a:sym typeface="Arial Narrow"/>
                          </a:rPr>
                          <m:t>𝑘</m:t>
                        </m:r>
                      </m:sub>
                    </m:sSub>
                    <m:r>
                      <a:rPr lang="en-US" altLang="en-US" sz="5400" i="1">
                        <a:solidFill>
                          <a:schemeClr val="tx1"/>
                        </a:solidFill>
                        <a:latin typeface="Cambria Math" panose="02040503050406030204" pitchFamily="18" charset="0"/>
                        <a:ea typeface="Cambria Math" panose="02040503050406030204" pitchFamily="18" charset="0"/>
                        <a:sym typeface="Arial Narrow"/>
                      </a:rPr>
                      <m:t>∈</m:t>
                    </m:r>
                    <m:sSup>
                      <m:sSupPr>
                        <m:ctrlPr>
                          <a:rPr lang="en-US" altLang="en-US" sz="5400" i="1">
                            <a:solidFill>
                              <a:schemeClr val="tx1"/>
                            </a:solidFill>
                            <a:latin typeface="Cambria Math" panose="02040503050406030204" pitchFamily="18" charset="0"/>
                            <a:ea typeface="Cambria Math" panose="02040503050406030204" pitchFamily="18" charset="0"/>
                            <a:sym typeface="Arial Narrow"/>
                          </a:rPr>
                        </m:ctrlPr>
                      </m:sSupPr>
                      <m:e>
                        <m:r>
                          <a:rPr lang="en-US" altLang="en-US" sz="5400" i="1">
                            <a:solidFill>
                              <a:schemeClr val="tx1"/>
                            </a:solidFill>
                            <a:latin typeface="Cambria Math" panose="02040503050406030204" pitchFamily="18" charset="0"/>
                            <a:ea typeface="Cambria Math" panose="02040503050406030204" pitchFamily="18" charset="0"/>
                            <a:sym typeface="Arial Narrow"/>
                          </a:rPr>
                          <m:t>ℝ</m:t>
                        </m:r>
                      </m:e>
                      <m:sup>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𝑘</m:t>
                        </m:r>
                        <m:r>
                          <a:rPr lang="en-US" altLang="en-US" sz="5400" i="1">
                            <a:solidFill>
                              <a:schemeClr val="tx1"/>
                            </a:solidFill>
                            <a:latin typeface="Cambria Math" panose="02040503050406030204" pitchFamily="18" charset="0"/>
                            <a:ea typeface="Cambria Math" panose="02040503050406030204" pitchFamily="18" charset="0"/>
                            <a:sym typeface="Arial Narrow"/>
                          </a:rPr>
                          <m:t>×</m:t>
                        </m:r>
                        <m:r>
                          <a:rPr lang="en-US" altLang="en-US" sz="5400" b="0" i="1" smtClean="0">
                            <a:solidFill>
                              <a:schemeClr val="tx1"/>
                            </a:solidFill>
                            <a:latin typeface="Cambria Math" panose="02040503050406030204" pitchFamily="18" charset="0"/>
                            <a:ea typeface="Cambria Math" panose="02040503050406030204" pitchFamily="18" charset="0"/>
                            <a:sym typeface="Arial Narrow"/>
                          </a:rPr>
                          <m:t>𝑀</m:t>
                        </m:r>
                      </m:sup>
                    </m:sSup>
                  </m:oMath>
                </a14:m>
                <a:r>
                  <a:rPr lang="ru-RU" sz="5400" dirty="0">
                    <a:solidFill>
                      <a:srgbClr val="253957"/>
                    </a:solidFill>
                    <a:sym typeface="Arial Narrow"/>
                  </a:rPr>
                  <a:t>это матрица </a:t>
                </a:r>
                <a:r>
                  <a:rPr lang="en-US" sz="5400" i="1" dirty="0">
                    <a:solidFill>
                      <a:srgbClr val="253957"/>
                    </a:solidFill>
                    <a:sym typeface="Arial Narrow"/>
                  </a:rPr>
                  <a:t>term-topic</a:t>
                </a:r>
                <a:endParaRPr lang="en-US" sz="54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61370" y="4356346"/>
                <a:ext cx="21362350" cy="6726970"/>
              </a:xfrm>
              <a:prstGeom prst="rect">
                <a:avLst/>
              </a:prstGeom>
              <a:blipFill>
                <a:blip r:embed="rId4"/>
                <a:stretch>
                  <a:fillRect l="-1541" t="-2539" r="-999" b="-2539"/>
                </a:stretch>
              </a:blipFill>
            </p:spPr>
            <p:txBody>
              <a:bodyPr/>
              <a:lstStyle/>
              <a:p>
                <a:r>
                  <a:rPr lang="ru-RU">
                    <a:noFill/>
                  </a:rPr>
                  <a:t> </a:t>
                </a:r>
              </a:p>
            </p:txBody>
          </p:sp>
        </mc:Fallback>
      </mc:AlternateContent>
    </p:spTree>
    <p:extLst>
      <p:ext uri="{BB962C8B-B14F-4D97-AF65-F5344CB8AC3E}">
        <p14:creationId xmlns:p14="http://schemas.microsoft.com/office/powerpoint/2010/main" val="15366904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4226798"/>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altLang="en-US" sz="6000" b="1" dirty="0">
                <a:solidFill>
                  <a:srgbClr val="253957"/>
                </a:solidFill>
                <a:latin typeface="+mn-lt"/>
                <a:sym typeface="Arial Narrow"/>
              </a:rPr>
              <a:t>Преимущества</a:t>
            </a:r>
            <a:endParaRPr lang="en-US" altLang="en-US" sz="6000" b="1" dirty="0">
              <a:solidFill>
                <a:srgbClr val="253957"/>
              </a:solidFill>
              <a:latin typeface="+mn-lt"/>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altLang="en-US" sz="5400" dirty="0">
                <a:solidFill>
                  <a:srgbClr val="253957"/>
                </a:solidFill>
                <a:latin typeface="+mn-lt"/>
                <a:sym typeface="Arial Narrow"/>
              </a:rPr>
              <a:t>Простота имплементации и применения</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latin typeface="+mn-lt"/>
                <a:sym typeface="Arial Narrow"/>
              </a:rPr>
              <a:t>Позволяет сравнивать между собой слова, документы, например, с помощью косинусного сходства (</a:t>
            </a:r>
            <a:r>
              <a:rPr lang="en-GB" sz="5400" dirty="0">
                <a:solidFill>
                  <a:srgbClr val="253957"/>
                </a:solidFill>
                <a:latin typeface="+mn-lt"/>
                <a:sym typeface="Arial Narrow"/>
              </a:rPr>
              <a:t>Cosine similarity)</a:t>
            </a:r>
            <a:r>
              <a:rPr lang="ru-RU" sz="5400" dirty="0">
                <a:solidFill>
                  <a:srgbClr val="253957"/>
                </a:solidFill>
                <a:latin typeface="+mn-lt"/>
                <a:sym typeface="Arial Narrow"/>
              </a:rPr>
              <a:t> или другой метрики близости</a:t>
            </a:r>
            <a:endParaRPr lang="en-US" sz="5400" dirty="0">
              <a:solidFill>
                <a:srgbClr val="253957"/>
              </a:solidFill>
              <a:sym typeface="Arial Narrow"/>
            </a:endParaRPr>
          </a:p>
        </p:txBody>
      </p:sp>
    </p:spTree>
    <p:extLst>
      <p:ext uri="{BB962C8B-B14F-4D97-AF65-F5344CB8AC3E}">
        <p14:creationId xmlns:p14="http://schemas.microsoft.com/office/powerpoint/2010/main" val="5571484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4585871"/>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altLang="en-US" sz="6000" b="1" dirty="0">
                <a:solidFill>
                  <a:srgbClr val="253957"/>
                </a:solidFill>
                <a:latin typeface="+mn-lt"/>
                <a:sym typeface="Arial Narrow"/>
              </a:rPr>
              <a:t>Недостатки</a:t>
            </a:r>
            <a:endParaRPr lang="en-US" altLang="en-US" sz="6000" b="1" dirty="0">
              <a:solidFill>
                <a:srgbClr val="253957"/>
              </a:solidFill>
              <a:latin typeface="+mn-lt"/>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altLang="en-US" sz="5400" dirty="0">
                <a:solidFill>
                  <a:srgbClr val="253957"/>
                </a:solidFill>
                <a:latin typeface="+mn-lt"/>
                <a:sym typeface="Arial Narrow"/>
              </a:rPr>
              <a:t>Низкая точность</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latin typeface="+mn-lt"/>
                <a:sym typeface="Arial Narrow"/>
              </a:rPr>
              <a:t>Бывает очень сложно интерпретировать результаты</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latin typeface="+mn-lt"/>
                <a:sym typeface="Arial Narrow"/>
              </a:rPr>
              <a:t>Компоненты могут иметь разный масштаб, плюс могут быть отрицательными</a:t>
            </a:r>
          </a:p>
        </p:txBody>
      </p:sp>
    </p:spTree>
    <p:extLst>
      <p:ext uri="{BB962C8B-B14F-4D97-AF65-F5344CB8AC3E}">
        <p14:creationId xmlns:p14="http://schemas.microsoft.com/office/powerpoint/2010/main" val="13051853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61370" y="4356346"/>
                <a:ext cx="21362350" cy="532453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Probabilistic Latent Sematic Analysis </a:t>
                </a:r>
                <a:r>
                  <a:rPr lang="ru-RU" sz="5400" dirty="0">
                    <a:solidFill>
                      <a:srgbClr val="253957"/>
                    </a:solidFill>
                    <a:sym typeface="Arial Narrow"/>
                  </a:rPr>
                  <a:t> (</a:t>
                </a:r>
                <a:r>
                  <a:rPr lang="en-GB" sz="5400" dirty="0">
                    <a:solidFill>
                      <a:srgbClr val="253957"/>
                    </a:solidFill>
                    <a:sym typeface="Arial Narrow"/>
                  </a:rPr>
                  <a:t>Probabilistic Latent Sematic Indexing</a:t>
                </a:r>
                <a:r>
                  <a:rPr lang="ru-RU" sz="5400" dirty="0">
                    <a:solidFill>
                      <a:srgbClr val="253957"/>
                    </a:solidFill>
                    <a:sym typeface="Arial Narrow"/>
                  </a:rPr>
                  <a:t>) </a:t>
                </a:r>
                <a:br>
                  <a:rPr lang="ru-RU" sz="5400" dirty="0">
                    <a:solidFill>
                      <a:srgbClr val="253957"/>
                    </a:solidFill>
                    <a:sym typeface="Arial Narrow"/>
                  </a:rPr>
                </a:br>
                <a:r>
                  <a:rPr lang="en-US" sz="5400" dirty="0">
                    <a:solidFill>
                      <a:srgbClr val="253957"/>
                    </a:solidFill>
                    <a:sym typeface="Arial Narrow"/>
                  </a:rPr>
                  <a:t>Model</a:t>
                </a:r>
                <a:r>
                  <a:rPr lang="ru-RU" sz="5400" dirty="0">
                    <a:solidFill>
                      <a:srgbClr val="253957"/>
                    </a:solidFill>
                    <a:sym typeface="Arial Narrow"/>
                  </a:rPr>
                  <a:t> </a:t>
                </a:r>
                <a:r>
                  <a:rPr lang="en-US" sz="5400" dirty="0">
                    <a:solidFill>
                      <a:srgbClr val="253957"/>
                    </a:solidFill>
                    <a:sym typeface="Arial Narrow"/>
                  </a:rPr>
                  <a:t>Elements:</a:t>
                </a:r>
                <a:endParaRPr lang="ru-RU"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Множество документов </a:t>
                </a:r>
                <a14:m>
                  <m:oMath xmlns:m="http://schemas.openxmlformats.org/officeDocument/2006/math">
                    <m:d>
                      <m:dPr>
                        <m:begChr m:val="{"/>
                        <m:endChr m:val="}"/>
                        <m:ctrlPr>
                          <a:rPr lang="en-GB" sz="5400" i="1" dirty="0" smtClean="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𝑑</m:t>
                            </m:r>
                          </m:e>
                          <m:sub>
                            <m:r>
                              <a:rPr lang="en-US" sz="5400" i="1" dirty="0" smtClean="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𝑑</m:t>
                            </m:r>
                          </m:e>
                          <m:sub>
                            <m:r>
                              <a:rPr lang="en-US" sz="5400" i="1" dirty="0">
                                <a:solidFill>
                                  <a:schemeClr val="tx1"/>
                                </a:solidFill>
                                <a:latin typeface="Cambria Math" panose="02040503050406030204" pitchFamily="18" charset="0"/>
                                <a:sym typeface="Arial Narrow"/>
                              </a:rPr>
                              <m:t>2</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𝑑</m:t>
                            </m:r>
                          </m:e>
                          <m:sub>
                            <m:r>
                              <a:rPr lang="en-US" sz="5400" b="0" i="1" dirty="0" smtClean="0">
                                <a:solidFill>
                                  <a:schemeClr val="tx1"/>
                                </a:solidFill>
                                <a:latin typeface="Cambria Math" panose="02040503050406030204" pitchFamily="18" charset="0"/>
                                <a:sym typeface="Arial Narrow"/>
                              </a:rPr>
                              <m:t>𝑁</m:t>
                            </m:r>
                          </m:sub>
                        </m:sSub>
                      </m:e>
                    </m:d>
                  </m:oMath>
                </a14:m>
                <a:endParaRPr lang="ru-RU"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Множество тем</a:t>
                </a:r>
                <a:r>
                  <a:rPr lang="en-US" sz="5400" dirty="0">
                    <a:solidFill>
                      <a:srgbClr val="253957"/>
                    </a:solidFill>
                    <a:sym typeface="Arial Narrow"/>
                  </a:rPr>
                  <a:t> </a:t>
                </a:r>
                <a14:m>
                  <m:oMath xmlns:m="http://schemas.openxmlformats.org/officeDocument/2006/math">
                    <m:d>
                      <m:dPr>
                        <m:begChr m:val="{"/>
                        <m:endChr m:val="}"/>
                        <m:ctrlPr>
                          <a:rPr lang="en-GB" sz="5400" i="1" dirty="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𝑧</m:t>
                            </m:r>
                          </m:e>
                          <m:sub>
                            <m:r>
                              <a:rPr lang="en-US" sz="5400" i="1" dirty="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𝑧</m:t>
                            </m:r>
                          </m:e>
                          <m:sub>
                            <m:r>
                              <a:rPr lang="en-US" sz="5400" i="1" dirty="0">
                                <a:solidFill>
                                  <a:schemeClr val="tx1"/>
                                </a:solidFill>
                                <a:latin typeface="Cambria Math" panose="02040503050406030204" pitchFamily="18" charset="0"/>
                                <a:sym typeface="Arial Narrow"/>
                              </a:rPr>
                              <m:t>2</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𝑧</m:t>
                            </m:r>
                          </m:e>
                          <m:sub>
                            <m:r>
                              <a:rPr lang="en-US" sz="5400" b="0" i="1" dirty="0" smtClean="0">
                                <a:solidFill>
                                  <a:schemeClr val="tx1"/>
                                </a:solidFill>
                                <a:latin typeface="Cambria Math" panose="02040503050406030204" pitchFamily="18" charset="0"/>
                                <a:sym typeface="Arial Narrow"/>
                              </a:rPr>
                              <m:t>𝐾</m:t>
                            </m:r>
                          </m:sub>
                        </m:sSub>
                      </m:e>
                    </m:d>
                  </m:oMath>
                </a14:m>
                <a:endParaRPr lang="en-US" sz="54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Множество слов</a:t>
                </a:r>
                <a:r>
                  <a:rPr lang="en-US" sz="5400" dirty="0">
                    <a:solidFill>
                      <a:srgbClr val="253957"/>
                    </a:solidFill>
                    <a:sym typeface="Arial Narrow"/>
                  </a:rPr>
                  <a:t> </a:t>
                </a:r>
                <a14:m>
                  <m:oMath xmlns:m="http://schemas.openxmlformats.org/officeDocument/2006/math">
                    <m:d>
                      <m:dPr>
                        <m:begChr m:val="{"/>
                        <m:endChr m:val="}"/>
                        <m:ctrlPr>
                          <a:rPr lang="en-GB" sz="5400" i="1" dirty="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2</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𝑁</m:t>
                            </m:r>
                          </m:sub>
                        </m:sSub>
                      </m:e>
                    </m:d>
                  </m:oMath>
                </a14:m>
                <a:endParaRPr lang="en-US" sz="54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61370" y="4356346"/>
                <a:ext cx="21362350" cy="5324535"/>
              </a:xfrm>
              <a:prstGeom prst="rect">
                <a:avLst/>
              </a:prstGeom>
              <a:blipFill>
                <a:blip r:embed="rId4"/>
                <a:stretch>
                  <a:fillRect l="-1541" t="-3207" b="-6071"/>
                </a:stretch>
              </a:blipFill>
            </p:spPr>
            <p:txBody>
              <a:bodyPr/>
              <a:lstStyle/>
              <a:p>
                <a:r>
                  <a:rPr lang="ru-RU">
                    <a:noFill/>
                  </a:rPr>
                  <a:t> </a:t>
                </a:r>
              </a:p>
            </p:txBody>
          </p:sp>
        </mc:Fallback>
      </mc:AlternateContent>
      <p:sp>
        <p:nvSpPr>
          <p:cNvPr id="2" name="Прямоугольник 1"/>
          <p:cNvSpPr/>
          <p:nvPr/>
        </p:nvSpPr>
        <p:spPr>
          <a:xfrm>
            <a:off x="467671" y="11826552"/>
            <a:ext cx="23256651" cy="1569660"/>
          </a:xfrm>
          <a:prstGeom prst="rect">
            <a:avLst/>
          </a:prstGeom>
        </p:spPr>
        <p:txBody>
          <a:bodyPr wrap="square">
            <a:spAutoFit/>
          </a:bodyPr>
          <a:lstStyle/>
          <a:p>
            <a:pPr algn="l"/>
            <a:r>
              <a:rPr lang="en-US" sz="3200" i="1" dirty="0">
                <a:solidFill>
                  <a:schemeClr val="tx1"/>
                </a:solidFill>
                <a:latin typeface="+mn-lt"/>
              </a:rPr>
              <a:t>Thomas Hofmann. 1999. Probabilistic latent semantic indexing. In Proceedings of the 22nd annual international ACM SIGIR conference on Research and development in information retrieval (SIGIR ’99). Association for Computing Machinery, New York, NY, USA, 50–57. </a:t>
            </a:r>
            <a:r>
              <a:rPr lang="en-US" sz="3200" i="1" dirty="0" err="1">
                <a:solidFill>
                  <a:schemeClr val="tx1"/>
                </a:solidFill>
                <a:latin typeface="+mn-lt"/>
              </a:rPr>
              <a:t>DOI:https</a:t>
            </a:r>
            <a:r>
              <a:rPr lang="en-US" sz="3200" i="1" dirty="0">
                <a:solidFill>
                  <a:schemeClr val="tx1"/>
                </a:solidFill>
                <a:latin typeface="+mn-lt"/>
              </a:rPr>
              <a:t>://doi.org/10.1145/312624.312649</a:t>
            </a:r>
            <a:endParaRPr lang="ru-RU" sz="3200" dirty="0">
              <a:solidFill>
                <a:schemeClr val="tx1"/>
              </a:solidFill>
              <a:latin typeface="+mn-lt"/>
            </a:endParaRPr>
          </a:p>
        </p:txBody>
      </p:sp>
    </p:spTree>
    <p:extLst>
      <p:ext uri="{BB962C8B-B14F-4D97-AF65-F5344CB8AC3E}">
        <p14:creationId xmlns:p14="http://schemas.microsoft.com/office/powerpoint/2010/main" val="11690780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342810" y="4542425"/>
            <a:ext cx="21362350" cy="4965462"/>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Каждая </a:t>
            </a:r>
            <a:r>
              <a:rPr lang="ru-RU" sz="5400" b="1" dirty="0">
                <a:solidFill>
                  <a:srgbClr val="253957"/>
                </a:solidFill>
                <a:sym typeface="Arial Narrow"/>
              </a:rPr>
              <a:t>тема</a:t>
            </a:r>
            <a:r>
              <a:rPr lang="ru-RU" sz="5400" dirty="0">
                <a:solidFill>
                  <a:srgbClr val="253957"/>
                </a:solidFill>
                <a:sym typeface="Arial Narrow"/>
              </a:rPr>
              <a:t> – это распределение вероятностей на словах (языковая модель)</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Каждое </a:t>
            </a:r>
            <a:r>
              <a:rPr lang="ru-RU" sz="5400" b="1" dirty="0">
                <a:solidFill>
                  <a:srgbClr val="253957"/>
                </a:solidFill>
                <a:sym typeface="Arial Narrow"/>
              </a:rPr>
              <a:t>слово</a:t>
            </a:r>
            <a:r>
              <a:rPr lang="ru-RU" sz="5400" dirty="0">
                <a:solidFill>
                  <a:srgbClr val="253957"/>
                </a:solidFill>
                <a:sym typeface="Arial Narrow"/>
              </a:rPr>
              <a:t> порождается какой-то темой</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В реальности мы наблюдаем только документы (слова внутри документов), все остальные структуры для нас это </a:t>
            </a:r>
            <a:r>
              <a:rPr lang="ru-RU" sz="5400" b="1" dirty="0">
                <a:solidFill>
                  <a:srgbClr val="253957"/>
                </a:solidFill>
                <a:sym typeface="Arial Narrow"/>
              </a:rPr>
              <a:t>скрытые переменные</a:t>
            </a:r>
            <a:endParaRPr lang="en-US" sz="5400" b="1" dirty="0">
              <a:solidFill>
                <a:srgbClr val="253957"/>
              </a:solidFill>
              <a:sym typeface="Arial Narrow"/>
            </a:endParaRPr>
          </a:p>
        </p:txBody>
      </p:sp>
    </p:spTree>
    <p:extLst>
      <p:ext uri="{BB962C8B-B14F-4D97-AF65-F5344CB8AC3E}">
        <p14:creationId xmlns:p14="http://schemas.microsoft.com/office/powerpoint/2010/main" val="46155015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языковые модели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mc:AlternateContent xmlns:mc="http://schemas.openxmlformats.org/markup-compatibility/2006" xmlns:a14="http://schemas.microsoft.com/office/drawing/2010/main">
        <mc:Choice Requires="a14">
          <p:sp>
            <p:nvSpPr>
              <p:cNvPr id="2" name="Прямоугольник 1"/>
              <p:cNvSpPr/>
              <p:nvPr/>
            </p:nvSpPr>
            <p:spPr>
              <a:xfrm>
                <a:off x="1180205" y="4737468"/>
                <a:ext cx="21362350" cy="8176597"/>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Задача: </a:t>
                </a:r>
                <a:r>
                  <a:rPr lang="ru-RU" sz="5400" dirty="0">
                    <a:solidFill>
                      <a:srgbClr val="253957"/>
                    </a:solidFill>
                    <a:sym typeface="Arial Narrow"/>
                  </a:rPr>
                  <a:t>оценить вероятность предложения (последовательности слов)</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sz="5400" i="1" dirty="0" smtClean="0">
                          <a:solidFill>
                            <a:schemeClr val="tx1"/>
                          </a:solidFill>
                          <a:latin typeface="Cambria Math" panose="02040503050406030204" pitchFamily="18" charset="0"/>
                          <a:sym typeface="Arial Narrow"/>
                        </a:rPr>
                        <m:t>𝑃</m:t>
                      </m:r>
                      <m:r>
                        <a:rPr lang="en-US" sz="5400" i="1" dirty="0" smtClean="0">
                          <a:solidFill>
                            <a:schemeClr val="tx1"/>
                          </a:solidFill>
                          <a:latin typeface="Cambria Math" panose="02040503050406030204" pitchFamily="18" charset="0"/>
                          <a:sym typeface="Arial Narrow"/>
                        </a:rPr>
                        <m:t>(</m:t>
                      </m:r>
                      <m:r>
                        <a:rPr lang="en-US" sz="5400" i="1" dirty="0" smtClean="0">
                          <a:solidFill>
                            <a:schemeClr val="tx1"/>
                          </a:solidFill>
                          <a:latin typeface="Cambria Math" panose="02040503050406030204" pitchFamily="18" charset="0"/>
                          <a:sym typeface="Arial Narrow"/>
                        </a:rPr>
                        <m:t>𝑊</m:t>
                      </m:r>
                      <m:r>
                        <a:rPr lang="en-US" sz="5400" i="1" dirty="0" smtClean="0">
                          <a:solidFill>
                            <a:schemeClr val="tx1"/>
                          </a:solidFill>
                          <a:latin typeface="Cambria Math" panose="02040503050406030204" pitchFamily="18" charset="0"/>
                          <a:sym typeface="Arial Narrow"/>
                        </a:rPr>
                        <m:t>) = </m:t>
                      </m:r>
                      <m:r>
                        <a:rPr lang="en-US" sz="5400" i="1" dirty="0" smtClean="0">
                          <a:solidFill>
                            <a:schemeClr val="tx1"/>
                          </a:solidFill>
                          <a:latin typeface="Cambria Math" panose="02040503050406030204" pitchFamily="18" charset="0"/>
                          <a:sym typeface="Arial Narrow"/>
                        </a:rPr>
                        <m:t>𝑃</m:t>
                      </m:r>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smtClean="0">
                              <a:solidFill>
                                <a:schemeClr val="tx1"/>
                              </a:solidFill>
                              <a:latin typeface="Cambria Math" panose="02040503050406030204" pitchFamily="18" charset="0"/>
                              <a:sym typeface="Arial Narrow"/>
                            </a:rPr>
                            <m:t>𝑤</m:t>
                          </m:r>
                        </m:e>
                        <m:sub>
                          <m:r>
                            <a:rPr lang="en-US" sz="5400" i="1" dirty="0" smtClean="0">
                              <a:solidFill>
                                <a:schemeClr val="tx1"/>
                              </a:solidFill>
                              <a:latin typeface="Cambria Math" panose="02040503050406030204" pitchFamily="18" charset="0"/>
                              <a:sym typeface="Arial Narrow"/>
                            </a:rPr>
                            <m:t>1</m:t>
                          </m:r>
                        </m:sub>
                      </m:sSub>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smtClean="0">
                              <a:solidFill>
                                <a:schemeClr val="tx1"/>
                              </a:solidFill>
                              <a:latin typeface="Cambria Math" panose="02040503050406030204" pitchFamily="18" charset="0"/>
                              <a:sym typeface="Arial Narrow"/>
                            </a:rPr>
                            <m:t>𝑤</m:t>
                          </m:r>
                        </m:e>
                        <m:sub>
                          <m:r>
                            <a:rPr lang="en-US" sz="5400" i="1" dirty="0" smtClean="0">
                              <a:solidFill>
                                <a:schemeClr val="tx1"/>
                              </a:solidFill>
                              <a:latin typeface="Cambria Math" panose="02040503050406030204" pitchFamily="18" charset="0"/>
                              <a:sym typeface="Arial Narrow"/>
                            </a:rPr>
                            <m:t>2</m:t>
                          </m:r>
                        </m:sub>
                      </m:sSub>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smtClean="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3</m:t>
                          </m:r>
                        </m:sub>
                      </m:sSub>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smtClean="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4</m:t>
                          </m:r>
                        </m:sub>
                      </m:sSub>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smtClean="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5</m:t>
                          </m:r>
                        </m:sub>
                      </m:sSub>
                      <m:r>
                        <a:rPr lang="en-US" sz="5400" i="1" dirty="0" smtClean="0">
                          <a:solidFill>
                            <a:schemeClr val="tx1"/>
                          </a:solidFill>
                          <a:latin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sym typeface="Arial Narrow"/>
                            </a:rPr>
                          </m:ctrlPr>
                        </m:sSubPr>
                        <m:e>
                          <m:r>
                            <a:rPr lang="en-US" sz="5400" i="1" dirty="0" err="1">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𝑛</m:t>
                          </m:r>
                        </m:sub>
                      </m:sSub>
                      <m:r>
                        <a:rPr lang="en-US" sz="5400" i="1" dirty="0">
                          <a:solidFill>
                            <a:schemeClr val="tx1"/>
                          </a:solidFill>
                          <a:latin typeface="Cambria Math" panose="02040503050406030204" pitchFamily="18" charset="0"/>
                          <a:sym typeface="Arial Narrow"/>
                        </a:rPr>
                        <m:t>)</m:t>
                      </m:r>
                    </m:oMath>
                  </m:oMathPara>
                </a14:m>
                <a:endParaRPr lang="en-US" sz="5400" dirty="0">
                  <a:solidFill>
                    <a:schemeClr val="tx1"/>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Аналогичная</a:t>
                </a:r>
                <a:r>
                  <a:rPr lang="ru-RU" sz="5400" dirty="0">
                    <a:solidFill>
                      <a:srgbClr val="253957"/>
                    </a:solidFill>
                    <a:sym typeface="Arial Narrow"/>
                  </a:rPr>
                  <a:t> </a:t>
                </a:r>
                <a:r>
                  <a:rPr lang="ru-RU" sz="5400" b="1" dirty="0">
                    <a:solidFill>
                      <a:srgbClr val="253957"/>
                    </a:solidFill>
                    <a:sym typeface="Arial Narrow"/>
                  </a:rPr>
                  <a:t>задача</a:t>
                </a:r>
                <a:r>
                  <a:rPr lang="ru-RU" sz="5400" dirty="0">
                    <a:solidFill>
                      <a:srgbClr val="253957"/>
                    </a:solidFill>
                    <a:sym typeface="Arial Narrow"/>
                  </a:rPr>
                  <a:t>: найти условную вероятность следующего слова</a:t>
                </a:r>
                <a:r>
                  <a:rPr lang="en-US" sz="5400" dirty="0">
                    <a:solidFill>
                      <a:srgbClr val="253957"/>
                    </a:solidFill>
                    <a:sym typeface="Arial Narrow"/>
                  </a:rPr>
                  <a:t>:</a:t>
                </a: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sz="5400" i="1" dirty="0" smtClean="0">
                          <a:solidFill>
                            <a:schemeClr val="tx1"/>
                          </a:solidFill>
                          <a:latin typeface="Cambria Math" panose="02040503050406030204" pitchFamily="18" charset="0"/>
                          <a:sym typeface="Arial Narrow"/>
                        </a:rPr>
                        <m:t>𝑃</m:t>
                      </m:r>
                      <m:d>
                        <m:dPr>
                          <m:endChr m:val="|"/>
                          <m:ctrlPr>
                            <a:rPr lang="en-US" sz="5400" i="1" dirty="0">
                              <a:solidFill>
                                <a:schemeClr val="tx1"/>
                              </a:solidFill>
                              <a:latin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5</m:t>
                              </m:r>
                            </m:sub>
                          </m:sSub>
                        </m:e>
                      </m:d>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2</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3</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4</m:t>
                          </m:r>
                        </m:sub>
                      </m:sSub>
                      <m:r>
                        <a:rPr lang="en-US" sz="5400" i="1" dirty="0">
                          <a:solidFill>
                            <a:schemeClr val="tx1"/>
                          </a:solidFill>
                          <a:latin typeface="Cambria Math" panose="02040503050406030204" pitchFamily="18" charset="0"/>
                          <a:sym typeface="Arial Narrow"/>
                        </a:rPr>
                        <m:t>)</m:t>
                      </m:r>
                    </m:oMath>
                  </m:oMathPara>
                </a14:m>
                <a:endParaRPr lang="en-US" sz="5400" dirty="0">
                  <a:solidFill>
                    <a:schemeClr val="tx1"/>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Модель, с помощью которой можно оценить </a:t>
                </a:r>
                <a14:m>
                  <m:oMath xmlns:m="http://schemas.openxmlformats.org/officeDocument/2006/math">
                    <m:r>
                      <a:rPr lang="en-US" sz="5400" i="1" dirty="0" smtClean="0">
                        <a:solidFill>
                          <a:schemeClr val="tx1"/>
                        </a:solidFill>
                        <a:latin typeface="Cambria Math" panose="02040503050406030204" pitchFamily="18" charset="0"/>
                        <a:sym typeface="Arial Narrow"/>
                      </a:rPr>
                      <m:t>𝑃</m:t>
                    </m:r>
                    <m:r>
                      <a:rPr lang="en-US" sz="5400" i="1" dirty="0" smtClean="0">
                        <a:solidFill>
                          <a:schemeClr val="tx1"/>
                        </a:solidFill>
                        <a:latin typeface="Cambria Math" panose="02040503050406030204" pitchFamily="18" charset="0"/>
                        <a:sym typeface="Arial Narrow"/>
                      </a:rPr>
                      <m:t>(</m:t>
                    </m:r>
                    <m:r>
                      <a:rPr lang="en-US" sz="5400" i="1" dirty="0" smtClean="0">
                        <a:solidFill>
                          <a:schemeClr val="tx1"/>
                        </a:solidFill>
                        <a:latin typeface="Cambria Math" panose="02040503050406030204" pitchFamily="18" charset="0"/>
                        <a:sym typeface="Arial Narrow"/>
                      </a:rPr>
                      <m:t>𝑊</m:t>
                    </m:r>
                    <m:r>
                      <a:rPr lang="en-US" sz="5400" i="1" dirty="0" smtClean="0">
                        <a:solidFill>
                          <a:schemeClr val="tx1"/>
                        </a:solidFill>
                        <a:latin typeface="Cambria Math" panose="02040503050406030204" pitchFamily="18" charset="0"/>
                        <a:sym typeface="Arial Narrow"/>
                      </a:rPr>
                      <m:t>) </m:t>
                    </m:r>
                  </m:oMath>
                </a14:m>
                <a:r>
                  <a:rPr lang="ru-RU" sz="5400" dirty="0">
                    <a:solidFill>
                      <a:srgbClr val="253957"/>
                    </a:solidFill>
                    <a:sym typeface="Arial Narrow"/>
                  </a:rPr>
                  <a:t>или </a:t>
                </a:r>
                <a:r>
                  <a:rPr lang="en-US" sz="5400" dirty="0">
                    <a:solidFill>
                      <a:srgbClr val="253957"/>
                    </a:solidFill>
                    <a:sym typeface="Arial Narrow"/>
                  </a:rPr>
                  <a:t> </a:t>
                </a:r>
                <a14:m>
                  <m:oMath xmlns:m="http://schemas.openxmlformats.org/officeDocument/2006/math">
                    <m:r>
                      <a:rPr lang="en-US" sz="5400" i="1" dirty="0" smtClean="0">
                        <a:solidFill>
                          <a:schemeClr val="tx1"/>
                        </a:solidFill>
                        <a:latin typeface="Cambria Math" panose="02040503050406030204" pitchFamily="18" charset="0"/>
                        <a:sym typeface="Arial Narrow"/>
                      </a:rPr>
                      <m:t>𝑃</m:t>
                    </m:r>
                    <m:d>
                      <m:dPr>
                        <m:endChr m:val="|"/>
                        <m:ctrlPr>
                          <a:rPr lang="en-US" sz="5400" i="1" dirty="0">
                            <a:solidFill>
                              <a:schemeClr val="tx1"/>
                            </a:solidFill>
                            <a:latin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𝑛</m:t>
                            </m:r>
                          </m:sub>
                        </m:sSub>
                      </m:e>
                    </m:d>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i="1" dirty="0">
                            <a:solidFill>
                              <a:schemeClr val="tx1"/>
                            </a:solidFill>
                            <a:latin typeface="Cambria Math" panose="02040503050406030204" pitchFamily="18" charset="0"/>
                            <a:sym typeface="Arial Narrow"/>
                          </a:rPr>
                          <m:t>2</m:t>
                        </m:r>
                      </m:sub>
                    </m:sSub>
                    <m:r>
                      <a:rPr lang="en-US" sz="5400" b="0" i="1" dirty="0" smtClean="0">
                        <a:solidFill>
                          <a:schemeClr val="tx1"/>
                        </a:solidFill>
                        <a:latin typeface="Cambria Math" panose="02040503050406030204" pitchFamily="18" charset="0"/>
                        <a:sym typeface="Arial Narrow"/>
                      </a:rPr>
                      <m:t>…</m:t>
                    </m:r>
                    <m:r>
                      <a:rPr lang="en-US" sz="5400" i="1" dirty="0" smtClean="0">
                        <a:solidFill>
                          <a:schemeClr val="tx1"/>
                        </a:solidFill>
                        <a:latin typeface="Cambria Math" panose="02040503050406030204" pitchFamily="18" charset="0"/>
                        <a:sym typeface="Arial Narrow"/>
                      </a:rPr>
                      <m:t> </m:t>
                    </m:r>
                    <m:sSub>
                      <m:sSubPr>
                        <m:ctrlPr>
                          <a:rPr lang="en-US" sz="5400" i="1" dirty="0">
                            <a:solidFill>
                              <a:schemeClr val="tx1"/>
                            </a:solidFill>
                            <a:latin typeface="Cambria Math" panose="02040503050406030204" pitchFamily="18" charset="0"/>
                            <a:sym typeface="Arial Narrow"/>
                          </a:rPr>
                        </m:ctrlPr>
                      </m:sSubPr>
                      <m:e>
                        <m:r>
                          <a:rPr lang="en-US" sz="5400" i="1" dirty="0">
                            <a:solidFill>
                              <a:schemeClr val="tx1"/>
                            </a:solidFill>
                            <a:latin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sym typeface="Arial Narrow"/>
                          </a:rPr>
                          <m:t>𝑛</m:t>
                        </m:r>
                        <m:r>
                          <a:rPr lang="en-US" sz="5400" b="0" i="1" dirty="0" smtClean="0">
                            <a:solidFill>
                              <a:schemeClr val="tx1"/>
                            </a:solidFill>
                            <a:latin typeface="Cambria Math" panose="02040503050406030204" pitchFamily="18" charset="0"/>
                            <a:sym typeface="Arial Narrow"/>
                          </a:rPr>
                          <m:t>−1</m:t>
                        </m:r>
                      </m:sub>
                    </m:sSub>
                    <m:r>
                      <a:rPr lang="en-US" sz="5400" i="1" dirty="0">
                        <a:solidFill>
                          <a:schemeClr val="tx1"/>
                        </a:solidFill>
                        <a:latin typeface="Cambria Math" panose="02040503050406030204" pitchFamily="18" charset="0"/>
                        <a:sym typeface="Arial Narrow"/>
                      </a:rPr>
                      <m:t>)</m:t>
                    </m:r>
                  </m:oMath>
                </a14:m>
                <a:r>
                  <a:rPr lang="en-US" sz="5400" dirty="0">
                    <a:solidFill>
                      <a:srgbClr val="253957"/>
                    </a:solidFill>
                    <a:sym typeface="Arial Narrow"/>
                  </a:rPr>
                  <a:t> </a:t>
                </a:r>
                <a:r>
                  <a:rPr lang="ru-RU" sz="5400" dirty="0">
                    <a:solidFill>
                      <a:srgbClr val="253957"/>
                    </a:solidFill>
                    <a:sym typeface="Arial Narrow"/>
                  </a:rPr>
                  <a:t>будем называть </a:t>
                </a:r>
                <a:r>
                  <a:rPr lang="ru-RU" sz="5400" b="1" dirty="0">
                    <a:solidFill>
                      <a:srgbClr val="253957"/>
                    </a:solidFill>
                    <a:sym typeface="Arial Narrow"/>
                  </a:rPr>
                  <a:t>языковой моделью</a:t>
                </a:r>
                <a:endParaRPr lang="en-US" sz="5400" b="1"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1180205" y="4737468"/>
                <a:ext cx="21362350" cy="8176597"/>
              </a:xfrm>
              <a:prstGeom prst="rect">
                <a:avLst/>
              </a:prstGeom>
              <a:blipFill>
                <a:blip r:embed="rId2"/>
                <a:stretch>
                  <a:fillRect l="-1541" t="-2088"/>
                </a:stretch>
              </a:blipFill>
            </p:spPr>
            <p:txBody>
              <a:bodyPr/>
              <a:lstStyle/>
              <a:p>
                <a:r>
                  <a:rPr lang="ru-RU">
                    <a:noFill/>
                  </a:rPr>
                  <a:t> </a:t>
                </a:r>
              </a:p>
            </p:txBody>
          </p:sp>
        </mc:Fallback>
      </mc:AlternateContent>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50673511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MIXTURE MODELS</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6178435" y="14145234"/>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074" name="Picture 2" descr="https://www.statisticshowto.com/wp-content/uploads/2016/05/Gaussian-mixture-example.svg_.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008" y="4049688"/>
            <a:ext cx="13249472" cy="882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7544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4231465" y="1807463"/>
            <a:ext cx="15445571" cy="12474587"/>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400221694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stretch>
            <a:fillRect/>
          </a:stretch>
        </p:blipFill>
        <p:spPr>
          <a:xfrm>
            <a:off x="3911080" y="3506259"/>
            <a:ext cx="15748146" cy="9580896"/>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Генеративная модель</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8583836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Генеративная модель</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8914" name="Picture 2" descr="https://miro.medium.com/max/490/1*Mt54IYT5wu_6fQnJcQpAZ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344" y="3663330"/>
            <a:ext cx="12190437" cy="45278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Прямоугольник 8"/>
              <p:cNvSpPr/>
              <p:nvPr/>
            </p:nvSpPr>
            <p:spPr>
              <a:xfrm>
                <a:off x="1826395" y="9147241"/>
                <a:ext cx="21362350" cy="3303468"/>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Выбираем документ с вероятностью</a:t>
                </a:r>
                <a:r>
                  <a:rPr lang="en-GB" sz="5400" dirty="0">
                    <a:solidFill>
                      <a:srgbClr val="253957"/>
                    </a:solidFill>
                    <a:sym typeface="Arial Narrow"/>
                  </a:rPr>
                  <a:t>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𝑑</m:t>
                        </m:r>
                      </m:e>
                    </m:d>
                  </m:oMath>
                </a14:m>
                <a:endParaRPr lang="ru-RU" sz="54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Выбираем скрытый класс (тему) </a:t>
                </a:r>
                <a14:m>
                  <m:oMath xmlns:m="http://schemas.openxmlformats.org/officeDocument/2006/math">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 </m:t>
                    </m:r>
                  </m:oMath>
                </a14:m>
                <a:r>
                  <a:rPr lang="ru-RU" sz="5400" dirty="0">
                    <a:solidFill>
                      <a:srgbClr val="253957"/>
                    </a:solidFill>
                    <a:sym typeface="Arial Narrow"/>
                  </a:rPr>
                  <a:t>с вероятностью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b="0" i="1" dirty="0" smtClean="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b="0" i="1" dirty="0" smtClean="0">
                            <a:solidFill>
                              <a:schemeClr val="tx1"/>
                            </a:solidFill>
                            <a:latin typeface="Cambria Math" panose="02040503050406030204" pitchFamily="18" charset="0"/>
                            <a:sym typeface="Arial Narrow"/>
                          </a:rPr>
                          <m:t>𝑑</m:t>
                        </m:r>
                        <m:r>
                          <a:rPr lang="en-US" sz="5400" b="0" i="1" dirty="0" smtClean="0">
                            <a:solidFill>
                              <a:schemeClr val="tx1"/>
                            </a:solidFill>
                            <a:latin typeface="Cambria Math" panose="02040503050406030204" pitchFamily="18" charset="0"/>
                            <a:sym typeface="Arial Narrow"/>
                          </a:rPr>
                          <m:t>;</m:t>
                        </m:r>
                        <m:r>
                          <a:rPr lang="en-US" sz="5400" b="0" i="1" dirty="0" smtClean="0">
                            <a:solidFill>
                              <a:schemeClr val="tx1"/>
                            </a:solidFill>
                            <a:latin typeface="Cambria Math" panose="02040503050406030204" pitchFamily="18" charset="0"/>
                            <a:sym typeface="Arial Narrow"/>
                          </a:rPr>
                          <m:t>𝜃</m:t>
                        </m:r>
                      </m:e>
                    </m:d>
                  </m:oMath>
                </a14:m>
                <a:endParaRPr lang="en-GB" sz="54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Генерируем слово</a:t>
                </a:r>
                <a:r>
                  <a:rPr lang="en-GB" sz="5400" dirty="0">
                    <a:solidFill>
                      <a:srgbClr val="253957"/>
                    </a:solidFill>
                    <a:sym typeface="Arial Narrow"/>
                  </a:rPr>
                  <a:t> </a:t>
                </a:r>
                <a14:m>
                  <m:oMath xmlns:m="http://schemas.openxmlformats.org/officeDocument/2006/math">
                    <m:r>
                      <a:rPr lang="en-US" sz="5400" i="1" dirty="0">
                        <a:solidFill>
                          <a:schemeClr val="tx1"/>
                        </a:solidFill>
                        <a:latin typeface="Cambria Math" panose="02040503050406030204" pitchFamily="18" charset="0"/>
                        <a:sym typeface="Arial Narrow"/>
                      </a:rPr>
                      <m:t>𝑤</m:t>
                    </m:r>
                    <m:r>
                      <a:rPr lang="en-US" sz="5400" i="1" dirty="0">
                        <a:solidFill>
                          <a:schemeClr val="tx1"/>
                        </a:solidFill>
                        <a:latin typeface="Cambria Math" panose="02040503050406030204" pitchFamily="18" charset="0"/>
                        <a:sym typeface="Arial Narrow"/>
                      </a:rPr>
                      <m:t> </m:t>
                    </m:r>
                  </m:oMath>
                </a14:m>
                <a:r>
                  <a:rPr lang="ru-RU" sz="5400" dirty="0">
                    <a:solidFill>
                      <a:srgbClr val="253957"/>
                    </a:solidFill>
                    <a:sym typeface="Arial Narrow"/>
                  </a:rPr>
                  <a:t>с вероятностью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b="0" i="1" dirty="0" smtClean="0">
                            <a:solidFill>
                              <a:schemeClr val="tx1"/>
                            </a:solidFill>
                            <a:latin typeface="Cambria Math" panose="02040503050406030204" pitchFamily="18" charset="0"/>
                            <a:sym typeface="Arial Narrow"/>
                          </a:rPr>
                          <m:t>𝑤</m:t>
                        </m:r>
                        <m:r>
                          <a:rPr lang="en-US" sz="5400" i="1" dirty="0">
                            <a:solidFill>
                              <a:schemeClr val="tx1"/>
                            </a:solidFill>
                            <a:latin typeface="Cambria Math" panose="02040503050406030204" pitchFamily="18" charset="0"/>
                            <a:sym typeface="Arial Narrow"/>
                          </a:rPr>
                          <m:t>|</m:t>
                        </m:r>
                        <m:r>
                          <a:rPr lang="en-US" sz="5400" b="0" i="1" dirty="0" smtClean="0">
                            <a:solidFill>
                              <a:schemeClr val="tx1"/>
                            </a:solidFill>
                            <a:latin typeface="Cambria Math" panose="02040503050406030204" pitchFamily="18" charset="0"/>
                            <a:sym typeface="Arial Narrow"/>
                          </a:rPr>
                          <m:t>𝑧</m:t>
                        </m:r>
                        <m:r>
                          <a:rPr lang="en-US" sz="5400" b="0" i="1" dirty="0" smtClean="0">
                            <a:solidFill>
                              <a:schemeClr val="tx1"/>
                            </a:solidFill>
                            <a:latin typeface="Cambria Math" panose="02040503050406030204" pitchFamily="18" charset="0"/>
                            <a:sym typeface="Arial Narrow"/>
                          </a:rPr>
                          <m:t>;</m:t>
                        </m:r>
                        <m:r>
                          <a:rPr lang="en-US" sz="5400" b="0" i="1" dirty="0" smtClean="0">
                            <a:solidFill>
                              <a:schemeClr val="tx1"/>
                            </a:solidFill>
                            <a:latin typeface="Cambria Math" panose="02040503050406030204" pitchFamily="18" charset="0"/>
                            <a:sym typeface="Arial Narrow"/>
                          </a:rPr>
                          <m:t>𝜋</m:t>
                        </m:r>
                      </m:e>
                    </m:d>
                  </m:oMath>
                </a14:m>
                <a:endParaRPr lang="en-US" sz="5400" b="1" dirty="0">
                  <a:solidFill>
                    <a:srgbClr val="253957"/>
                  </a:solidFill>
                  <a:sym typeface="Arial Narrow"/>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826395" y="9147241"/>
                <a:ext cx="21362350" cy="3303468"/>
              </a:xfrm>
              <a:prstGeom prst="rect">
                <a:avLst/>
              </a:prstGeom>
              <a:blipFill>
                <a:blip r:embed="rId5"/>
                <a:stretch>
                  <a:fillRect l="-1398" t="-5176" b="-10536"/>
                </a:stretch>
              </a:blipFill>
            </p:spPr>
            <p:txBody>
              <a:bodyPr/>
              <a:lstStyle/>
              <a:p>
                <a:r>
                  <a:rPr lang="ru-RU">
                    <a:noFill/>
                  </a:rPr>
                  <a:t> </a:t>
                </a:r>
              </a:p>
            </p:txBody>
          </p:sp>
        </mc:Fallback>
      </mc:AlternateContent>
    </p:spTree>
    <p:extLst>
      <p:ext uri="{BB962C8B-B14F-4D97-AF65-F5344CB8AC3E}">
        <p14:creationId xmlns:p14="http://schemas.microsoft.com/office/powerpoint/2010/main" val="228350700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 as generative model</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8914" name="Picture 2" descr="https://miro.medium.com/max/490/1*Mt54IYT5wu_6fQnJcQpAZ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25" y="3928652"/>
            <a:ext cx="12190437" cy="45278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Прямоугольник 8"/>
              <p:cNvSpPr/>
              <p:nvPr/>
            </p:nvSpPr>
            <p:spPr>
              <a:xfrm>
                <a:off x="1511674" y="8491971"/>
                <a:ext cx="21362350" cy="4947252"/>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sz="5400" i="1" dirty="0" smtClean="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𝑑</m:t>
                          </m:r>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r>
                            <a:rPr lang="en-US" sz="5400" b="0" i="1" dirty="0" smtClean="0">
                              <a:solidFill>
                                <a:schemeClr val="tx1"/>
                              </a:solidFill>
                              <a:latin typeface="Cambria Math" panose="02040503050406030204" pitchFamily="18" charset="0"/>
                              <a:ea typeface="Cambria Math" panose="02040503050406030204" pitchFamily="18" charset="0"/>
                              <a:sym typeface="Arial Narrow"/>
                            </a:rPr>
                            <m:t>𝑤</m:t>
                          </m:r>
                        </m:e>
                      </m:d>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d>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𝑤</m:t>
                          </m:r>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r>
                            <a:rPr lang="en-US" sz="5400" b="0" i="1" dirty="0" smtClean="0">
                              <a:solidFill>
                                <a:schemeClr val="tx1"/>
                              </a:solidFill>
                              <a:latin typeface="Cambria Math" panose="02040503050406030204" pitchFamily="18" charset="0"/>
                              <a:ea typeface="Cambria Math" panose="02040503050406030204" pitchFamily="18" charset="0"/>
                              <a:sym typeface="Arial Narrow"/>
                            </a:rPr>
                            <m:t>𝑑</m:t>
                          </m:r>
                        </m:e>
                      </m:d>
                    </m:oMath>
                  </m:oMathPara>
                </a14:m>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sSub>
                        <m:sSubPr>
                          <m:ctrlPr>
                            <a:rPr lang="en-US" sz="540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𝑃</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𝐿𝑆𝐴</m:t>
                          </m:r>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𝑤</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𝑑</m:t>
                          </m:r>
                        </m:e>
                      </m:d>
                      <m:r>
                        <a:rPr lang="en-US" sz="5400" i="1" dirty="0">
                          <a:solidFill>
                            <a:schemeClr val="tx1"/>
                          </a:solidFill>
                          <a:latin typeface="Cambria Math" panose="02040503050406030204" pitchFamily="18" charset="0"/>
                          <a:ea typeface="Cambria Math" panose="02040503050406030204" pitchFamily="18" charset="0"/>
                          <a:sym typeface="Arial Narrow"/>
                        </a:rPr>
                        <m:t>=</m:t>
                      </m:r>
                      <m:nary>
                        <m:naryPr>
                          <m:chr m:val="∑"/>
                          <m:supHide m:val="on"/>
                          <m:ctrlPr>
                            <a:rPr lang="en-US" sz="5400" i="1" dirty="0" smtClean="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i="1" dirty="0">
                              <a:solidFill>
                                <a:schemeClr val="tx1"/>
                              </a:solidFill>
                              <a:latin typeface="Cambria Math" panose="02040503050406030204" pitchFamily="18" charset="0"/>
                              <a:ea typeface="Cambria Math" panose="02040503050406030204" pitchFamily="18" charset="0"/>
                              <a:sym typeface="Arial Narrow"/>
                            </a:rPr>
                            <m:t>𝑧</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𝑍</m:t>
                          </m:r>
                        </m:sub>
                        <m:sup/>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𝑤</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𝑧</m:t>
                              </m:r>
                            </m:e>
                          </m:d>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i="1" dirty="0">
                                  <a:solidFill>
                                    <a:schemeClr val="tx1"/>
                                  </a:solidFill>
                                  <a:latin typeface="Cambria Math" panose="02040503050406030204" pitchFamily="18" charset="0"/>
                                  <a:sym typeface="Arial Narrow"/>
                                </a:rPr>
                                <m:t>𝑑</m:t>
                              </m:r>
                            </m:e>
                          </m:d>
                        </m:e>
                      </m:nary>
                    </m:oMath>
                  </m:oMathPara>
                </a14:m>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r>
                            <a:rPr lang="en-US" sz="5400" i="1" dirty="0">
                              <a:solidFill>
                                <a:schemeClr val="tx1"/>
                              </a:solidFill>
                              <a:latin typeface="Cambria Math" panose="02040503050406030204" pitchFamily="18" charset="0"/>
                              <a:ea typeface="Cambria Math" panose="02040503050406030204" pitchFamily="18" charset="0"/>
                              <a:sym typeface="Arial Narrow"/>
                            </a:rPr>
                            <m:t>𝐿𝑆𝐴</m:t>
                          </m:r>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𝑑</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𝑤</m:t>
                          </m:r>
                        </m:e>
                      </m:d>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d>
                      <m:nary>
                        <m:naryPr>
                          <m:chr m:val="∑"/>
                          <m:supHide m:val="on"/>
                          <m:ctrlPr>
                            <a:rPr lang="en-US" sz="5400" i="1" dirty="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i="1" dirty="0">
                              <a:solidFill>
                                <a:schemeClr val="tx1"/>
                              </a:solidFill>
                              <a:latin typeface="Cambria Math" panose="02040503050406030204" pitchFamily="18" charset="0"/>
                              <a:ea typeface="Cambria Math" panose="02040503050406030204" pitchFamily="18" charset="0"/>
                              <a:sym typeface="Arial Narrow"/>
                            </a:rPr>
                            <m:t>𝑧</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𝑍</m:t>
                          </m:r>
                        </m:sub>
                        <m:sup/>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𝑤</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𝑧</m:t>
                              </m:r>
                            </m:e>
                          </m:d>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i="1" dirty="0">
                                  <a:solidFill>
                                    <a:schemeClr val="tx1"/>
                                  </a:solidFill>
                                  <a:latin typeface="Cambria Math" panose="02040503050406030204" pitchFamily="18" charset="0"/>
                                  <a:sym typeface="Arial Narrow"/>
                                </a:rPr>
                                <m:t>𝑑</m:t>
                              </m:r>
                            </m:e>
                          </m:d>
                        </m:e>
                      </m:nary>
                      <m:r>
                        <a:rPr lang="en-US" sz="5400" b="0" i="1" dirty="0" smtClean="0">
                          <a:solidFill>
                            <a:schemeClr val="tx1"/>
                          </a:solidFill>
                          <a:latin typeface="Cambria Math" panose="02040503050406030204" pitchFamily="18" charset="0"/>
                          <a:sym typeface="Arial Narrow"/>
                        </a:rPr>
                        <m:t>=</m:t>
                      </m:r>
                      <m:nary>
                        <m:naryPr>
                          <m:chr m:val="∑"/>
                          <m:supHide m:val="on"/>
                          <m:ctrlPr>
                            <a:rPr lang="en-US" sz="5400" i="1" dirty="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i="1" dirty="0">
                              <a:solidFill>
                                <a:schemeClr val="tx1"/>
                              </a:solidFill>
                              <a:latin typeface="Cambria Math" panose="02040503050406030204" pitchFamily="18" charset="0"/>
                              <a:ea typeface="Cambria Math" panose="02040503050406030204" pitchFamily="18" charset="0"/>
                              <a:sym typeface="Arial Narrow"/>
                            </a:rPr>
                            <m:t>𝑧</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𝑍</m:t>
                          </m:r>
                        </m:sub>
                        <m:sup/>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𝑑</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𝑧</m:t>
                              </m:r>
                            </m:e>
                          </m:d>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e>
                          </m:d>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𝑤</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𝑧</m:t>
                              </m:r>
                            </m:e>
                          </m:d>
                        </m:e>
                      </m:nary>
                    </m:oMath>
                  </m:oMathPara>
                </a14:m>
                <a:endParaRPr lang="ru-RU" sz="5400" dirty="0">
                  <a:solidFill>
                    <a:srgbClr val="253957"/>
                  </a:solidFill>
                  <a:sym typeface="Arial Narrow"/>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511674" y="8491971"/>
                <a:ext cx="21362350" cy="4947252"/>
              </a:xfrm>
              <a:prstGeom prst="rect">
                <a:avLst/>
              </a:prstGeom>
              <a:blipFill>
                <a:blip r:embed="rId5"/>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4707735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 as generative model</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5063208" y="6425952"/>
            <a:ext cx="12961440" cy="7077410"/>
          </a:xfrm>
          <a:prstGeom prst="rect">
            <a:avLst/>
          </a:prstGeom>
        </p:spPr>
      </p:pic>
      <p:sp>
        <p:nvSpPr>
          <p:cNvPr id="11" name="Прямоугольник 10"/>
          <p:cNvSpPr/>
          <p:nvPr/>
        </p:nvSpPr>
        <p:spPr>
          <a:xfrm>
            <a:off x="3695056" y="4787275"/>
            <a:ext cx="21362350" cy="923330"/>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Начинаем с документа</a:t>
            </a:r>
            <a:endParaRPr lang="en-US" sz="5400" b="1" dirty="0">
              <a:solidFill>
                <a:srgbClr val="253957"/>
              </a:solidFill>
              <a:sym typeface="Arial Narrow"/>
            </a:endParaRPr>
          </a:p>
        </p:txBody>
      </p:sp>
      <p:sp>
        <p:nvSpPr>
          <p:cNvPr id="12" name="Прямоугольник 11"/>
          <p:cNvSpPr/>
          <p:nvPr/>
        </p:nvSpPr>
        <p:spPr>
          <a:xfrm>
            <a:off x="12168009" y="4763716"/>
            <a:ext cx="21362350" cy="923330"/>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Начинаем с темы</a:t>
            </a:r>
            <a:endParaRPr lang="en-US" sz="5400" b="1" dirty="0">
              <a:solidFill>
                <a:srgbClr val="253957"/>
              </a:solidFill>
              <a:sym typeface="Arial Narrow"/>
            </a:endParaRPr>
          </a:p>
        </p:txBody>
      </p:sp>
    </p:spTree>
    <p:extLst>
      <p:ext uri="{BB962C8B-B14F-4D97-AF65-F5344CB8AC3E}">
        <p14:creationId xmlns:p14="http://schemas.microsoft.com/office/powerpoint/2010/main" val="16685921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 As matrix factorization</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Прямоугольник 8"/>
              <p:cNvSpPr/>
              <p:nvPr/>
            </p:nvSpPr>
            <p:spPr>
              <a:xfrm>
                <a:off x="1342810" y="4163171"/>
                <a:ext cx="21362350" cy="7403309"/>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r>
                            <a:rPr lang="en-US" sz="5400" i="1" dirty="0">
                              <a:solidFill>
                                <a:schemeClr val="tx1"/>
                              </a:solidFill>
                              <a:latin typeface="Cambria Math" panose="02040503050406030204" pitchFamily="18" charset="0"/>
                              <a:ea typeface="Cambria Math" panose="02040503050406030204" pitchFamily="18" charset="0"/>
                              <a:sym typeface="Arial Narrow"/>
                            </a:rPr>
                            <m:t>𝐿𝑆𝐴</m:t>
                          </m:r>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𝑑</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𝑤</m:t>
                          </m:r>
                        </m:e>
                      </m:d>
                      <m:r>
                        <a:rPr lang="en-US" sz="5400" i="1" dirty="0">
                          <a:solidFill>
                            <a:schemeClr val="tx1"/>
                          </a:solidFill>
                          <a:latin typeface="Cambria Math" panose="02040503050406030204" pitchFamily="18" charset="0"/>
                          <a:ea typeface="Cambria Math" panose="02040503050406030204" pitchFamily="18" charset="0"/>
                          <a:sym typeface="Arial Narrow"/>
                        </a:rPr>
                        <m:t>=</m:t>
                      </m:r>
                      <m:nary>
                        <m:naryPr>
                          <m:chr m:val="∑"/>
                          <m:supHide m:val="on"/>
                          <m:ctrlPr>
                            <a:rPr lang="en-US" sz="5400" i="1" dirty="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i="1" dirty="0">
                              <a:solidFill>
                                <a:schemeClr val="tx1"/>
                              </a:solidFill>
                              <a:latin typeface="Cambria Math" panose="02040503050406030204" pitchFamily="18" charset="0"/>
                              <a:ea typeface="Cambria Math" panose="02040503050406030204" pitchFamily="18" charset="0"/>
                              <a:sym typeface="Arial Narrow"/>
                            </a:rPr>
                            <m:t>𝑧</m:t>
                          </m:r>
                          <m:r>
                            <a:rPr lang="en-US" sz="5400" i="1" dirty="0">
                              <a:solidFill>
                                <a:schemeClr val="tx1"/>
                              </a:solidFill>
                              <a:latin typeface="Cambria Math" panose="02040503050406030204" pitchFamily="18" charset="0"/>
                              <a:ea typeface="Cambria Math" panose="02040503050406030204" pitchFamily="18" charset="0"/>
                              <a:sym typeface="Arial Narrow"/>
                            </a:rPr>
                            <m:t>∈</m:t>
                          </m:r>
                          <m:r>
                            <a:rPr lang="en-US" sz="5400" i="1" dirty="0">
                              <a:solidFill>
                                <a:schemeClr val="tx1"/>
                              </a:solidFill>
                              <a:latin typeface="Cambria Math" panose="02040503050406030204" pitchFamily="18" charset="0"/>
                              <a:ea typeface="Cambria Math" panose="02040503050406030204" pitchFamily="18" charset="0"/>
                              <a:sym typeface="Arial Narrow"/>
                            </a:rPr>
                            <m:t>𝑍</m:t>
                          </m:r>
                        </m:sub>
                        <m:sup/>
                        <m:e>
                          <m:r>
                            <a:rPr lang="en-US" sz="5400" b="0" i="1" dirty="0" smtClean="0">
                              <a:solidFill>
                                <a:srgbClr val="FF0000"/>
                              </a:solidFill>
                              <a:latin typeface="Cambria Math" panose="02040503050406030204" pitchFamily="18" charset="0"/>
                              <a:ea typeface="Cambria Math" panose="02040503050406030204" pitchFamily="18" charset="0"/>
                              <a:sym typeface="Arial Narrow"/>
                            </a:rPr>
                            <m:t>𝑃</m:t>
                          </m:r>
                          <m:d>
                            <m:dPr>
                              <m:ctrlPr>
                                <a:rPr lang="en-US" sz="5400" i="1" dirty="0">
                                  <a:solidFill>
                                    <a:srgbClr val="FF0000"/>
                                  </a:solidFill>
                                  <a:latin typeface="Cambria Math" panose="02040503050406030204" pitchFamily="18" charset="0"/>
                                  <a:ea typeface="Cambria Math" panose="02040503050406030204" pitchFamily="18" charset="0"/>
                                  <a:sym typeface="Arial Narrow"/>
                                </a:rPr>
                              </m:ctrlPr>
                            </m:dPr>
                            <m:e>
                              <m:r>
                                <a:rPr lang="en-US" sz="5400" b="0" i="1" dirty="0" smtClean="0">
                                  <a:solidFill>
                                    <a:srgbClr val="FF0000"/>
                                  </a:solidFill>
                                  <a:latin typeface="Cambria Math" panose="02040503050406030204" pitchFamily="18" charset="0"/>
                                  <a:ea typeface="Cambria Math" panose="02040503050406030204" pitchFamily="18" charset="0"/>
                                  <a:sym typeface="Arial Narrow"/>
                                </a:rPr>
                                <m:t>𝑑</m:t>
                              </m:r>
                              <m:r>
                                <a:rPr lang="en-US" sz="5400" i="1" dirty="0">
                                  <a:solidFill>
                                    <a:srgbClr val="FF0000"/>
                                  </a:solidFill>
                                  <a:latin typeface="Cambria Math" panose="02040503050406030204" pitchFamily="18" charset="0"/>
                                  <a:ea typeface="Cambria Math" panose="02040503050406030204" pitchFamily="18" charset="0"/>
                                  <a:sym typeface="Arial Narrow"/>
                                </a:rPr>
                                <m:t>|</m:t>
                              </m:r>
                              <m:r>
                                <a:rPr lang="en-US" sz="5400" i="1" dirty="0">
                                  <a:solidFill>
                                    <a:srgbClr val="FF0000"/>
                                  </a:solidFill>
                                  <a:latin typeface="Cambria Math" panose="02040503050406030204" pitchFamily="18" charset="0"/>
                                  <a:ea typeface="Cambria Math" panose="02040503050406030204" pitchFamily="18" charset="0"/>
                                  <a:sym typeface="Arial Narrow"/>
                                </a:rPr>
                                <m:t>𝑧</m:t>
                              </m:r>
                            </m:e>
                          </m:d>
                          <m:r>
                            <a:rPr lang="en-US" sz="5400" b="0" i="1" dirty="0" smtClean="0">
                              <a:solidFill>
                                <a:schemeClr val="tx1"/>
                              </a:solidFill>
                              <a:latin typeface="Cambria Math" panose="02040503050406030204" pitchFamily="18" charset="0"/>
                              <a:ea typeface="Cambria Math" panose="02040503050406030204" pitchFamily="18" charset="0"/>
                              <a:sym typeface="Arial Narrow"/>
                            </a:rPr>
                            <m:t> </m:t>
                          </m:r>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e>
                          </m:d>
                          <m:r>
                            <a:rPr lang="en-US" sz="5400" i="1" dirty="0" smtClean="0">
                              <a:solidFill>
                                <a:srgbClr val="0070C0"/>
                              </a:solidFill>
                              <a:latin typeface="Cambria Math" panose="02040503050406030204" pitchFamily="18" charset="0"/>
                              <a:ea typeface="Cambria Math" panose="02040503050406030204" pitchFamily="18" charset="0"/>
                              <a:sym typeface="Arial Narrow"/>
                            </a:rPr>
                            <m:t>𝑃</m:t>
                          </m:r>
                          <m:d>
                            <m:dPr>
                              <m:ctrlPr>
                                <a:rPr lang="en-US" sz="5400" i="1" dirty="0">
                                  <a:solidFill>
                                    <a:srgbClr val="0070C0"/>
                                  </a:solidFill>
                                  <a:latin typeface="Cambria Math" panose="02040503050406030204" pitchFamily="18" charset="0"/>
                                  <a:ea typeface="Cambria Math" panose="02040503050406030204" pitchFamily="18" charset="0"/>
                                  <a:sym typeface="Arial Narrow"/>
                                </a:rPr>
                              </m:ctrlPr>
                            </m:dPr>
                            <m:e>
                              <m:r>
                                <a:rPr lang="en-US" sz="5400" i="1" dirty="0">
                                  <a:solidFill>
                                    <a:srgbClr val="0070C0"/>
                                  </a:solidFill>
                                  <a:latin typeface="Cambria Math" panose="02040503050406030204" pitchFamily="18" charset="0"/>
                                  <a:ea typeface="Cambria Math" panose="02040503050406030204" pitchFamily="18" charset="0"/>
                                  <a:sym typeface="Arial Narrow"/>
                                </a:rPr>
                                <m:t>𝑤</m:t>
                              </m:r>
                              <m:r>
                                <a:rPr lang="en-US" sz="5400" i="1" dirty="0">
                                  <a:solidFill>
                                    <a:srgbClr val="0070C0"/>
                                  </a:solidFill>
                                  <a:latin typeface="Cambria Math" panose="02040503050406030204" pitchFamily="18" charset="0"/>
                                  <a:ea typeface="Cambria Math" panose="02040503050406030204" pitchFamily="18" charset="0"/>
                                  <a:sym typeface="Arial Narrow"/>
                                </a:rPr>
                                <m:t>|</m:t>
                              </m:r>
                              <m:r>
                                <a:rPr lang="en-US" sz="5400" i="1" dirty="0">
                                  <a:solidFill>
                                    <a:srgbClr val="0070C0"/>
                                  </a:solidFill>
                                  <a:latin typeface="Cambria Math" panose="02040503050406030204" pitchFamily="18" charset="0"/>
                                  <a:ea typeface="Cambria Math" panose="02040503050406030204" pitchFamily="18" charset="0"/>
                                  <a:sym typeface="Arial Narrow"/>
                                </a:rPr>
                                <m:t>𝑧</m:t>
                              </m:r>
                            </m:e>
                          </m:d>
                        </m:e>
                      </m:nary>
                    </m:oMath>
                  </m:oMathPara>
                </a14:m>
                <a:endParaRPr lang="en-US" sz="5400" dirty="0">
                  <a:solidFill>
                    <a:schemeClr val="tx1"/>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altLang="en-US" sz="5400" i="1">
                          <a:solidFill>
                            <a:schemeClr val="tx1"/>
                          </a:solidFill>
                          <a:latin typeface="Cambria Math" panose="02040503050406030204" pitchFamily="18" charset="0"/>
                          <a:sym typeface="Arial Narrow"/>
                        </a:rPr>
                        <m:t>𝑋</m:t>
                      </m:r>
                      <m:r>
                        <a:rPr lang="en-US" altLang="en-US" sz="5400" i="1" smtClean="0">
                          <a:solidFill>
                            <a:schemeClr val="tx1"/>
                          </a:solidFill>
                          <a:latin typeface="Cambria Math" panose="02040503050406030204" pitchFamily="18" charset="0"/>
                          <a:ea typeface="Cambria Math" panose="02040503050406030204" pitchFamily="18" charset="0"/>
                          <a:sym typeface="Arial Narrow"/>
                        </a:rPr>
                        <m:t>≈</m:t>
                      </m:r>
                      <m:sSub>
                        <m:sSubPr>
                          <m:ctrlPr>
                            <a:rPr lang="en-US" altLang="en-US" sz="5400" i="1">
                              <a:solidFill>
                                <a:srgbClr val="FF0000"/>
                              </a:solidFill>
                              <a:latin typeface="Cambria Math" panose="02040503050406030204" pitchFamily="18" charset="0"/>
                              <a:sym typeface="Arial Narrow"/>
                            </a:rPr>
                          </m:ctrlPr>
                        </m:sSubPr>
                        <m:e>
                          <m:r>
                            <a:rPr lang="en-US" altLang="en-US" sz="5400" i="1">
                              <a:solidFill>
                                <a:srgbClr val="FF0000"/>
                              </a:solidFill>
                              <a:latin typeface="Cambria Math" panose="02040503050406030204" pitchFamily="18" charset="0"/>
                              <a:sym typeface="Arial Narrow"/>
                            </a:rPr>
                            <m:t>𝑈</m:t>
                          </m:r>
                        </m:e>
                        <m:sub>
                          <m:r>
                            <a:rPr lang="en-US" altLang="en-US" sz="5400" i="1">
                              <a:solidFill>
                                <a:srgbClr val="FF0000"/>
                              </a:solidFill>
                              <a:latin typeface="Cambria Math" panose="02040503050406030204" pitchFamily="18" charset="0"/>
                              <a:sym typeface="Arial Narrow"/>
                            </a:rPr>
                            <m:t>𝑘</m:t>
                          </m:r>
                        </m:sub>
                      </m:sSub>
                      <m:sSub>
                        <m:sSubPr>
                          <m:ctrlPr>
                            <a:rPr lang="en-US" altLang="en-US" sz="5400" i="1">
                              <a:solidFill>
                                <a:schemeClr val="tx1"/>
                              </a:solidFill>
                              <a:latin typeface="Cambria Math" panose="02040503050406030204" pitchFamily="18" charset="0"/>
                              <a:sym typeface="Arial Narrow"/>
                            </a:rPr>
                          </m:ctrlPr>
                        </m:sSubPr>
                        <m:e>
                          <m:r>
                            <m:rPr>
                              <m:sty m:val="p"/>
                            </m:rPr>
                            <a:rPr lang="el-GR" altLang="en-US" sz="5400" i="1">
                              <a:solidFill>
                                <a:schemeClr val="tx1"/>
                              </a:solidFill>
                              <a:latin typeface="Cambria Math" panose="02040503050406030204" pitchFamily="18" charset="0"/>
                              <a:ea typeface="Cambria Math" panose="02040503050406030204" pitchFamily="18" charset="0"/>
                              <a:sym typeface="Arial Narrow"/>
                            </a:rPr>
                            <m:t>Σ</m:t>
                          </m:r>
                        </m:e>
                        <m:sub>
                          <m:r>
                            <a:rPr lang="en-US" altLang="en-US" sz="5400" i="1">
                              <a:solidFill>
                                <a:schemeClr val="tx1"/>
                              </a:solidFill>
                              <a:latin typeface="Cambria Math" panose="02040503050406030204" pitchFamily="18" charset="0"/>
                              <a:sym typeface="Arial Narrow"/>
                            </a:rPr>
                            <m:t>𝑘</m:t>
                          </m:r>
                        </m:sub>
                      </m:sSub>
                      <m:sSubSup>
                        <m:sSubSupPr>
                          <m:ctrlPr>
                            <a:rPr lang="en-US" altLang="en-US" sz="5400" i="1">
                              <a:solidFill>
                                <a:srgbClr val="0070C0"/>
                              </a:solidFill>
                              <a:latin typeface="Cambria Math" panose="02040503050406030204" pitchFamily="18" charset="0"/>
                              <a:sym typeface="Arial Narrow"/>
                            </a:rPr>
                          </m:ctrlPr>
                        </m:sSubSupPr>
                        <m:e>
                          <m:r>
                            <a:rPr lang="en-US" altLang="en-US" sz="5400" i="1">
                              <a:solidFill>
                                <a:srgbClr val="0070C0"/>
                              </a:solidFill>
                              <a:latin typeface="Cambria Math" panose="02040503050406030204" pitchFamily="18" charset="0"/>
                              <a:sym typeface="Arial Narrow"/>
                            </a:rPr>
                            <m:t>𝑉</m:t>
                          </m:r>
                        </m:e>
                        <m:sub>
                          <m:r>
                            <a:rPr lang="en-US" altLang="en-US" sz="5400" i="1">
                              <a:solidFill>
                                <a:srgbClr val="0070C0"/>
                              </a:solidFill>
                              <a:latin typeface="Cambria Math" panose="02040503050406030204" pitchFamily="18" charset="0"/>
                              <a:sym typeface="Arial Narrow"/>
                            </a:rPr>
                            <m:t>𝑘</m:t>
                          </m:r>
                        </m:sub>
                        <m:sup>
                          <m:r>
                            <a:rPr lang="en-US" altLang="en-US" sz="5400" i="1">
                              <a:solidFill>
                                <a:srgbClr val="0070C0"/>
                              </a:solidFill>
                              <a:latin typeface="Cambria Math" charset="0"/>
                              <a:sym typeface="Arial Narrow"/>
                            </a:rPr>
                            <m:t>𝑇</m:t>
                          </m:r>
                        </m:sup>
                      </m:sSubSup>
                    </m:oMath>
                  </m:oMathPara>
                </a14:m>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Отличия от </a:t>
                </a:r>
                <a:r>
                  <a:rPr lang="en-US" sz="5400" dirty="0">
                    <a:solidFill>
                      <a:srgbClr val="253957"/>
                    </a:solidFill>
                    <a:sym typeface="Arial Narrow"/>
                  </a:rPr>
                  <a:t>LSA:</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Не выполняется условие </a:t>
                </a:r>
                <a:r>
                  <a:rPr lang="ru-RU" sz="5400" dirty="0" err="1">
                    <a:solidFill>
                      <a:srgbClr val="253957"/>
                    </a:solidFill>
                    <a:sym typeface="Arial Narrow"/>
                  </a:rPr>
                  <a:t>ортонормированности</a:t>
                </a:r>
                <a:r>
                  <a:rPr lang="ru-RU" sz="5400" dirty="0">
                    <a:solidFill>
                      <a:srgbClr val="253957"/>
                    </a:solidFill>
                    <a:sym typeface="Arial Narrow"/>
                  </a:rPr>
                  <a:t> для </a:t>
                </a:r>
                <a14:m>
                  <m:oMath xmlns:m="http://schemas.openxmlformats.org/officeDocument/2006/math">
                    <m:sSub>
                      <m:sSubPr>
                        <m:ctrlPr>
                          <a:rPr lang="en-US" altLang="en-US" sz="5400" i="1">
                            <a:solidFill>
                              <a:srgbClr val="FF0000"/>
                            </a:solidFill>
                            <a:latin typeface="Cambria Math" panose="02040503050406030204" pitchFamily="18" charset="0"/>
                            <a:sym typeface="Arial Narrow"/>
                          </a:rPr>
                        </m:ctrlPr>
                      </m:sSubPr>
                      <m:e>
                        <m:r>
                          <a:rPr lang="en-US" altLang="en-US" sz="5400" i="1">
                            <a:solidFill>
                              <a:srgbClr val="FF0000"/>
                            </a:solidFill>
                            <a:latin typeface="Cambria Math" panose="02040503050406030204" pitchFamily="18" charset="0"/>
                            <a:sym typeface="Arial Narrow"/>
                          </a:rPr>
                          <m:t>𝑈</m:t>
                        </m:r>
                      </m:e>
                      <m:sub>
                        <m:r>
                          <a:rPr lang="en-US" altLang="en-US" sz="5400" i="1">
                            <a:solidFill>
                              <a:srgbClr val="FF0000"/>
                            </a:solidFill>
                            <a:latin typeface="Cambria Math" panose="02040503050406030204" pitchFamily="18" charset="0"/>
                            <a:sym typeface="Arial Narrow"/>
                          </a:rPr>
                          <m:t>𝑘</m:t>
                        </m:r>
                      </m:sub>
                    </m:sSub>
                  </m:oMath>
                </a14:m>
                <a:r>
                  <a:rPr lang="ru-RU" sz="5400" dirty="0">
                    <a:solidFill>
                      <a:srgbClr val="253957"/>
                    </a:solidFill>
                    <a:sym typeface="Arial Narrow"/>
                  </a:rPr>
                  <a:t> и </a:t>
                </a:r>
                <a14:m>
                  <m:oMath xmlns:m="http://schemas.openxmlformats.org/officeDocument/2006/math">
                    <m:sSubSup>
                      <m:sSubSupPr>
                        <m:ctrlPr>
                          <a:rPr lang="en-US" altLang="en-US" sz="5400" i="1">
                            <a:solidFill>
                              <a:srgbClr val="0070C0"/>
                            </a:solidFill>
                            <a:latin typeface="Cambria Math" panose="02040503050406030204" pitchFamily="18" charset="0"/>
                            <a:sym typeface="Arial Narrow"/>
                          </a:rPr>
                        </m:ctrlPr>
                      </m:sSubSupPr>
                      <m:e>
                        <m:r>
                          <a:rPr lang="en-US" altLang="en-US" sz="5400" i="1">
                            <a:solidFill>
                              <a:srgbClr val="0070C0"/>
                            </a:solidFill>
                            <a:latin typeface="Cambria Math" panose="02040503050406030204" pitchFamily="18" charset="0"/>
                            <a:sym typeface="Arial Narrow"/>
                          </a:rPr>
                          <m:t>𝑉</m:t>
                        </m:r>
                      </m:e>
                      <m:sub>
                        <m:r>
                          <a:rPr lang="en-US" altLang="en-US" sz="5400" i="1">
                            <a:solidFill>
                              <a:srgbClr val="0070C0"/>
                            </a:solidFill>
                            <a:latin typeface="Cambria Math" panose="02040503050406030204" pitchFamily="18" charset="0"/>
                            <a:sym typeface="Arial Narrow"/>
                          </a:rPr>
                          <m:t>𝑘</m:t>
                        </m:r>
                      </m:sub>
                      <m:sup>
                        <m:r>
                          <a:rPr lang="en-US" altLang="en-US" sz="5400" i="1">
                            <a:solidFill>
                              <a:srgbClr val="0070C0"/>
                            </a:solidFill>
                            <a:latin typeface="Cambria Math" charset="0"/>
                            <a:sym typeface="Arial Narrow"/>
                          </a:rPr>
                          <m:t>𝑇</m:t>
                        </m:r>
                      </m:sup>
                    </m:sSubSup>
                  </m:oMath>
                </a14:m>
                <a:endParaRPr lang="ru-RU" sz="54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Все элементы  </a:t>
                </a:r>
                <a14:m>
                  <m:oMath xmlns:m="http://schemas.openxmlformats.org/officeDocument/2006/math">
                    <m:sSub>
                      <m:sSubPr>
                        <m:ctrlPr>
                          <a:rPr lang="en-US" altLang="en-US" sz="5400" i="1">
                            <a:solidFill>
                              <a:srgbClr val="FF0000"/>
                            </a:solidFill>
                            <a:latin typeface="Cambria Math" panose="02040503050406030204" pitchFamily="18" charset="0"/>
                            <a:sym typeface="Arial Narrow"/>
                          </a:rPr>
                        </m:ctrlPr>
                      </m:sSubPr>
                      <m:e>
                        <m:r>
                          <a:rPr lang="en-US" altLang="en-US" sz="5400" i="1">
                            <a:solidFill>
                              <a:srgbClr val="FF0000"/>
                            </a:solidFill>
                            <a:latin typeface="Cambria Math" panose="02040503050406030204" pitchFamily="18" charset="0"/>
                            <a:sym typeface="Arial Narrow"/>
                          </a:rPr>
                          <m:t>𝑈</m:t>
                        </m:r>
                      </m:e>
                      <m:sub>
                        <m:r>
                          <a:rPr lang="en-US" altLang="en-US" sz="5400" i="1">
                            <a:solidFill>
                              <a:srgbClr val="FF0000"/>
                            </a:solidFill>
                            <a:latin typeface="Cambria Math" panose="02040503050406030204" pitchFamily="18" charset="0"/>
                            <a:sym typeface="Arial Narrow"/>
                          </a:rPr>
                          <m:t>𝑘</m:t>
                        </m:r>
                      </m:sub>
                    </m:sSub>
                  </m:oMath>
                </a14:m>
                <a:r>
                  <a:rPr lang="ru-RU" sz="5400" dirty="0">
                    <a:solidFill>
                      <a:srgbClr val="253957"/>
                    </a:solidFill>
                    <a:sym typeface="Arial Narrow"/>
                  </a:rPr>
                  <a:t> и </a:t>
                </a:r>
                <a14:m>
                  <m:oMath xmlns:m="http://schemas.openxmlformats.org/officeDocument/2006/math">
                    <m:sSubSup>
                      <m:sSubSupPr>
                        <m:ctrlPr>
                          <a:rPr lang="en-US" altLang="en-US" sz="5400" i="1">
                            <a:solidFill>
                              <a:srgbClr val="0070C0"/>
                            </a:solidFill>
                            <a:latin typeface="Cambria Math" panose="02040503050406030204" pitchFamily="18" charset="0"/>
                            <a:sym typeface="Arial Narrow"/>
                          </a:rPr>
                        </m:ctrlPr>
                      </m:sSubSupPr>
                      <m:e>
                        <m:r>
                          <a:rPr lang="en-US" altLang="en-US" sz="5400" i="1">
                            <a:solidFill>
                              <a:srgbClr val="0070C0"/>
                            </a:solidFill>
                            <a:latin typeface="Cambria Math" panose="02040503050406030204" pitchFamily="18" charset="0"/>
                            <a:sym typeface="Arial Narrow"/>
                          </a:rPr>
                          <m:t>𝑉</m:t>
                        </m:r>
                      </m:e>
                      <m:sub>
                        <m:r>
                          <a:rPr lang="en-US" altLang="en-US" sz="5400" i="1">
                            <a:solidFill>
                              <a:srgbClr val="0070C0"/>
                            </a:solidFill>
                            <a:latin typeface="Cambria Math" panose="02040503050406030204" pitchFamily="18" charset="0"/>
                            <a:sym typeface="Arial Narrow"/>
                          </a:rPr>
                          <m:t>𝑘</m:t>
                        </m:r>
                      </m:sub>
                      <m:sup>
                        <m:r>
                          <a:rPr lang="en-US" altLang="en-US" sz="5400" i="1">
                            <a:solidFill>
                              <a:srgbClr val="0070C0"/>
                            </a:solidFill>
                            <a:latin typeface="Cambria Math" charset="0"/>
                            <a:sym typeface="Arial Narrow"/>
                          </a:rPr>
                          <m:t>𝑇</m:t>
                        </m:r>
                      </m:sup>
                    </m:sSubSup>
                  </m:oMath>
                </a14:m>
                <a:r>
                  <a:rPr lang="ru-RU" sz="5400" dirty="0">
                    <a:solidFill>
                      <a:srgbClr val="253957"/>
                    </a:solidFill>
                    <a:sym typeface="Arial Narrow"/>
                  </a:rPr>
                  <a:t> неотрицательны</a:t>
                </a: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342810" y="4163171"/>
                <a:ext cx="21362350" cy="7403309"/>
              </a:xfrm>
              <a:prstGeom prst="rect">
                <a:avLst/>
              </a:prstGeom>
              <a:blipFill>
                <a:blip r:embed="rId4"/>
                <a:stretch>
                  <a:fillRect l="-1512" b="-4366"/>
                </a:stretch>
              </a:blipFill>
            </p:spPr>
            <p:txBody>
              <a:bodyPr/>
              <a:lstStyle/>
              <a:p>
                <a:r>
                  <a:rPr lang="ru-RU">
                    <a:noFill/>
                  </a:rPr>
                  <a:t> </a:t>
                </a:r>
              </a:p>
            </p:txBody>
          </p:sp>
        </mc:Fallback>
      </mc:AlternateContent>
    </p:spTree>
    <p:extLst>
      <p:ext uri="{BB962C8B-B14F-4D97-AF65-F5344CB8AC3E}">
        <p14:creationId xmlns:p14="http://schemas.microsoft.com/office/powerpoint/2010/main" val="277134883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Fit to data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Прямоугольник 8"/>
              <p:cNvSpPr/>
              <p:nvPr/>
            </p:nvSpPr>
            <p:spPr>
              <a:xfrm>
                <a:off x="1342810" y="4163171"/>
                <a:ext cx="21362350" cy="4544001"/>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Функция правдоподобия, которую необходимо максимизировать:</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14:m>
                  <m:oMathPara xmlns:m="http://schemas.openxmlformats.org/officeDocument/2006/math">
                    <m:oMathParaPr>
                      <m:jc m:val="centerGroup"/>
                    </m:oMathParaPr>
                    <m:oMath xmlns:m="http://schemas.openxmlformats.org/officeDocument/2006/math">
                      <m:r>
                        <a:rPr lang="en-US" sz="5400" b="0" i="1" dirty="0" smtClean="0">
                          <a:solidFill>
                            <a:schemeClr val="tx1"/>
                          </a:solidFill>
                          <a:latin typeface="Cambria Math" panose="02040503050406030204" pitchFamily="18" charset="0"/>
                          <a:ea typeface="Cambria Math" panose="02040503050406030204" pitchFamily="18" charset="0"/>
                          <a:sym typeface="Arial Narrow"/>
                        </a:rPr>
                        <m:t>𝐿</m:t>
                      </m:r>
                      <m:r>
                        <a:rPr lang="en-US" sz="5400" i="1" dirty="0">
                          <a:solidFill>
                            <a:schemeClr val="tx1"/>
                          </a:solidFill>
                          <a:latin typeface="Cambria Math" panose="02040503050406030204" pitchFamily="18" charset="0"/>
                          <a:ea typeface="Cambria Math" panose="02040503050406030204" pitchFamily="18" charset="0"/>
                          <a:sym typeface="Arial Narrow"/>
                        </a:rPr>
                        <m:t>=</m:t>
                      </m:r>
                      <m:nary>
                        <m:naryPr>
                          <m:chr m:val="∏"/>
                          <m:ctrlPr>
                            <a:rPr lang="en-US" sz="5400" i="1" dirty="0" smtClean="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b="0" i="1" dirty="0" smtClean="0">
                              <a:solidFill>
                                <a:schemeClr val="tx1"/>
                              </a:solidFill>
                              <a:latin typeface="Cambria Math" panose="02040503050406030204" pitchFamily="18" charset="0"/>
                              <a:ea typeface="Cambria Math" panose="02040503050406030204" pitchFamily="18" charset="0"/>
                              <a:sym typeface="Arial Narrow"/>
                            </a:rPr>
                            <m:t>𝑖</m:t>
                          </m:r>
                          <m:r>
                            <a:rPr lang="en-US" sz="5400" b="0" i="1" dirty="0" smtClean="0">
                              <a:solidFill>
                                <a:schemeClr val="tx1"/>
                              </a:solidFill>
                              <a:latin typeface="Cambria Math" panose="02040503050406030204" pitchFamily="18" charset="0"/>
                              <a:ea typeface="Cambria Math" panose="02040503050406030204" pitchFamily="18" charset="0"/>
                              <a:sym typeface="Arial Narrow"/>
                            </a:rPr>
                            <m:t>=1</m:t>
                          </m:r>
                        </m:sub>
                        <m:sup>
                          <m:r>
                            <a:rPr lang="en-US" sz="5400" b="0" i="1" dirty="0" smtClean="0">
                              <a:solidFill>
                                <a:schemeClr val="tx1"/>
                              </a:solidFill>
                              <a:latin typeface="Cambria Math" panose="02040503050406030204" pitchFamily="18" charset="0"/>
                              <a:ea typeface="Cambria Math" panose="02040503050406030204" pitchFamily="18" charset="0"/>
                              <a:sym typeface="Arial Narrow"/>
                            </a:rPr>
                            <m:t>𝑁</m:t>
                          </m:r>
                        </m:sup>
                        <m:e>
                          <m:nary>
                            <m:naryPr>
                              <m:chr m:val="∏"/>
                              <m:ctrlPr>
                                <a:rPr lang="en-US" sz="5400" i="1" dirty="0" smtClean="0">
                                  <a:solidFill>
                                    <a:schemeClr val="tx1"/>
                                  </a:solidFill>
                                  <a:latin typeface="Cambria Math" panose="02040503050406030204" pitchFamily="18" charset="0"/>
                                  <a:ea typeface="Cambria Math" panose="02040503050406030204" pitchFamily="18" charset="0"/>
                                  <a:sym typeface="Arial Narrow"/>
                                </a:rPr>
                              </m:ctrlPr>
                            </m:naryPr>
                            <m:sub>
                              <m:r>
                                <m:rPr>
                                  <m:brk m:alnAt="23"/>
                                </m:rPr>
                                <a:rPr lang="en-US" sz="5400" b="0" i="1" dirty="0" smtClean="0">
                                  <a:solidFill>
                                    <a:schemeClr val="tx1"/>
                                  </a:solidFill>
                                  <a:latin typeface="Cambria Math" panose="02040503050406030204" pitchFamily="18" charset="0"/>
                                  <a:ea typeface="Cambria Math" panose="02040503050406030204" pitchFamily="18" charset="0"/>
                                  <a:sym typeface="Arial Narrow"/>
                                </a:rPr>
                                <m:t>𝑗</m:t>
                              </m:r>
                              <m:r>
                                <a:rPr lang="en-US" sz="5400" b="0" i="1" dirty="0" smtClean="0">
                                  <a:solidFill>
                                    <a:schemeClr val="tx1"/>
                                  </a:solidFill>
                                  <a:latin typeface="Cambria Math" panose="02040503050406030204" pitchFamily="18" charset="0"/>
                                  <a:ea typeface="Cambria Math" panose="02040503050406030204" pitchFamily="18" charset="0"/>
                                  <a:sym typeface="Arial Narrow"/>
                                </a:rPr>
                                <m:t>=1</m:t>
                              </m:r>
                            </m:sub>
                            <m:sup>
                              <m:r>
                                <a:rPr lang="en-US" sz="5400" b="0" i="1" dirty="0" smtClean="0">
                                  <a:solidFill>
                                    <a:schemeClr val="tx1"/>
                                  </a:solidFill>
                                  <a:latin typeface="Cambria Math" panose="02040503050406030204" pitchFamily="18" charset="0"/>
                                  <a:ea typeface="Cambria Math" panose="02040503050406030204" pitchFamily="18" charset="0"/>
                                  <a:sym typeface="Arial Narrow"/>
                                </a:rPr>
                                <m:t>𝑀</m:t>
                              </m:r>
                            </m:sup>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𝑃</m:t>
                              </m:r>
                              <m:sSup>
                                <m:sSup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pPr>
                                <m:e>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𝑖</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𝑤</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𝑗</m:t>
                                          </m:r>
                                        </m:sub>
                                      </m:sSub>
                                    </m:e>
                                  </m:d>
                                </m:e>
                                <m:sup>
                                  <m:r>
                                    <a:rPr lang="en-US" sz="5400" b="0" i="1" dirty="0" smtClean="0">
                                      <a:solidFill>
                                        <a:schemeClr val="tx1"/>
                                      </a:solidFill>
                                      <a:latin typeface="Cambria Math" panose="02040503050406030204" pitchFamily="18" charset="0"/>
                                      <a:ea typeface="Cambria Math" panose="02040503050406030204" pitchFamily="18" charset="0"/>
                                      <a:sym typeface="Arial Narrow"/>
                                    </a:rPr>
                                    <m:t>𝑛</m:t>
                                  </m:r>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𝑤</m:t>
                                      </m:r>
                                    </m:e>
                                    <m:sub>
                                      <m:r>
                                        <a:rPr lang="en-US" sz="5400" i="1" dirty="0">
                                          <a:solidFill>
                                            <a:schemeClr val="tx1"/>
                                          </a:solidFill>
                                          <a:latin typeface="Cambria Math" panose="02040503050406030204" pitchFamily="18" charset="0"/>
                                          <a:ea typeface="Cambria Math" panose="02040503050406030204" pitchFamily="18" charset="0"/>
                                          <a:sym typeface="Arial Narrow"/>
                                        </a:rPr>
                                        <m:t>𝑗</m:t>
                                      </m:r>
                                    </m:sub>
                                  </m:sSub>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sup>
                              </m:sSup>
                            </m:e>
                          </m:nary>
                        </m:e>
                      </m:nary>
                    </m:oMath>
                  </m:oMathPara>
                </a14:m>
                <a:endParaRPr lang="en-US" sz="5400" dirty="0">
                  <a:solidFill>
                    <a:schemeClr val="tx1"/>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342810" y="4163171"/>
                <a:ext cx="21362350" cy="4544001"/>
              </a:xfrm>
              <a:prstGeom prst="rect">
                <a:avLst/>
              </a:prstGeom>
              <a:blipFill>
                <a:blip r:embed="rId4"/>
                <a:stretch>
                  <a:fillRect l="-1512" t="-3758"/>
                </a:stretch>
              </a:blipFill>
            </p:spPr>
            <p:txBody>
              <a:bodyPr/>
              <a:lstStyle/>
              <a:p>
                <a:r>
                  <a:rPr lang="ru-RU">
                    <a:noFill/>
                  </a:rPr>
                  <a:t> </a:t>
                </a:r>
              </a:p>
            </p:txBody>
          </p:sp>
        </mc:Fallback>
      </mc:AlternateContent>
      <p:pic>
        <p:nvPicPr>
          <p:cNvPr id="2" name="Рисунок 1"/>
          <p:cNvPicPr>
            <a:picLocks noChangeAspect="1"/>
          </p:cNvPicPr>
          <p:nvPr/>
        </p:nvPicPr>
        <p:blipFill>
          <a:blip r:embed="rId5"/>
          <a:stretch>
            <a:fillRect/>
          </a:stretch>
        </p:blipFill>
        <p:spPr>
          <a:xfrm>
            <a:off x="1453260" y="7760374"/>
            <a:ext cx="21587853" cy="4766661"/>
          </a:xfrm>
          <a:prstGeom prst="rect">
            <a:avLst/>
          </a:prstGeom>
        </p:spPr>
      </p:pic>
    </p:spTree>
    <p:extLst>
      <p:ext uri="{BB962C8B-B14F-4D97-AF65-F5344CB8AC3E}">
        <p14:creationId xmlns:p14="http://schemas.microsoft.com/office/powerpoint/2010/main" val="6824225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1160281" y="3128783"/>
            <a:ext cx="20891721" cy="3334725"/>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Fit to data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Прямоугольник 8"/>
              <p:cNvSpPr/>
              <p:nvPr/>
            </p:nvSpPr>
            <p:spPr>
              <a:xfrm>
                <a:off x="1342810" y="4163171"/>
                <a:ext cx="21362350" cy="10569368"/>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Оцениваем по данным:</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e>
                    </m:d>
                  </m:oMath>
                </a14:m>
                <a:r>
                  <a:rPr lang="ru-RU" sz="5400" dirty="0">
                    <a:solidFill>
                      <a:srgbClr val="253957"/>
                    </a:solidFill>
                    <a:sym typeface="Arial Narrow"/>
                  </a:rPr>
                  <a:t> равномерно или относительно популярности документа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oMath>
                </a14:m>
                <a:br>
                  <a:rPr lang="ru-RU" sz="5400" dirty="0">
                    <a:solidFill>
                      <a:schemeClr val="tx1"/>
                    </a:solidFill>
                    <a:ea typeface="Cambria Math" panose="02040503050406030204" pitchFamily="18" charset="0"/>
                    <a:sym typeface="Arial Narrow"/>
                  </a:rPr>
                </a:br>
                <a:r>
                  <a:rPr lang="ru-RU" sz="5400" dirty="0">
                    <a:solidFill>
                      <a:srgbClr val="253957"/>
                    </a:solidFill>
                    <a:latin typeface="+mn-lt"/>
                    <a:ea typeface="+mn-ea"/>
                    <a:cs typeface="+mn-cs"/>
                    <a:sym typeface="Arial Narrow"/>
                  </a:rPr>
                  <a:t>Эмпирическая оценка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e>
                    </m:d>
                    <m:r>
                      <a:rPr lang="ru-RU" sz="5400" b="0" i="1" dirty="0" smtClean="0">
                        <a:solidFill>
                          <a:schemeClr val="tx1"/>
                        </a:solidFill>
                        <a:latin typeface="Cambria Math" panose="02040503050406030204" pitchFamily="18" charset="0"/>
                        <a:ea typeface="Cambria Math" panose="02040503050406030204" pitchFamily="18" charset="0"/>
                        <a:sym typeface="Arial Narrow"/>
                      </a:rPr>
                      <m:t>=</m:t>
                    </m:r>
                    <m:f>
                      <m:fPr>
                        <m:ctrlPr>
                          <a:rPr lang="ru-RU" sz="5400" b="0" i="1" dirty="0" smtClean="0">
                            <a:solidFill>
                              <a:schemeClr val="tx1"/>
                            </a:solidFill>
                            <a:latin typeface="Cambria Math" panose="02040503050406030204" pitchFamily="18" charset="0"/>
                            <a:ea typeface="Cambria Math" panose="02040503050406030204" pitchFamily="18" charset="0"/>
                            <a:sym typeface="Arial Narrow"/>
                          </a:rPr>
                        </m:ctrlPr>
                      </m:fPr>
                      <m:num>
                        <m:r>
                          <a:rPr lang="en-US" sz="5400" i="1" dirty="0">
                            <a:solidFill>
                              <a:schemeClr val="tx1"/>
                            </a:solidFill>
                            <a:latin typeface="Cambria Math" panose="02040503050406030204" pitchFamily="18" charset="0"/>
                            <a:ea typeface="Cambria Math" panose="02040503050406030204" pitchFamily="18" charset="0"/>
                            <a:sym typeface="Arial Narrow"/>
                          </a:rPr>
                          <m:t>𝑛</m:t>
                        </m:r>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num>
                      <m:den>
                        <m:sSub>
                          <m:sSub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ea typeface="Cambria Math" panose="02040503050406030204" pitchFamily="18" charset="0"/>
                                <a:sym typeface="Arial Narrow"/>
                              </a:rPr>
                              <m:t>𝑛</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𝑡𝑜𝑡𝑎𝑙</m:t>
                            </m:r>
                          </m:sub>
                        </m:sSub>
                      </m:den>
                    </m:f>
                  </m:oMath>
                </a14:m>
                <a:r>
                  <a:rPr lang="en-US" sz="5400" dirty="0">
                    <a:solidFill>
                      <a:srgbClr val="253957"/>
                    </a:solidFill>
                    <a:latin typeface="+mn-lt"/>
                    <a:ea typeface="+mn-ea"/>
                    <a:cs typeface="+mn-cs"/>
                    <a:sym typeface="Arial Narrow"/>
                  </a:rPr>
                  <a:t> </a:t>
                </a:r>
                <a:endParaRPr lang="ru-RU" sz="5400" dirty="0">
                  <a:solidFill>
                    <a:srgbClr val="253957"/>
                  </a:solidFill>
                  <a:latin typeface="+mn-lt"/>
                  <a:ea typeface="+mn-ea"/>
                  <a:cs typeface="+mn-cs"/>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𝑛</m:t>
                    </m:r>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oMath>
                </a14:m>
                <a:r>
                  <a:rPr lang="ru-RU" sz="5400" dirty="0">
                    <a:solidFill>
                      <a:srgbClr val="253957"/>
                    </a:solidFill>
                    <a:sym typeface="Arial Narrow"/>
                  </a:rPr>
                  <a:t> число слов в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oMath>
                </a14:m>
                <a:endParaRPr lang="en-US" sz="54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𝑛</m:t>
                    </m:r>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𝑤</m:t>
                        </m:r>
                      </m:e>
                      <m:sub>
                        <m:r>
                          <a:rPr lang="en-US" sz="5400" i="1" dirty="0">
                            <a:solidFill>
                              <a:schemeClr val="tx1"/>
                            </a:solidFill>
                            <a:latin typeface="Cambria Math" panose="02040503050406030204" pitchFamily="18" charset="0"/>
                            <a:ea typeface="Cambria Math" panose="02040503050406030204" pitchFamily="18" charset="0"/>
                            <a:sym typeface="Arial Narrow"/>
                          </a:rPr>
                          <m:t>𝑗</m:t>
                        </m:r>
                      </m:sub>
                    </m:sSub>
                    <m:r>
                      <a:rPr lang="en-US" sz="5400" i="1" dirty="0">
                        <a:solidFill>
                          <a:schemeClr val="tx1"/>
                        </a:solidFill>
                        <a:latin typeface="Cambria Math" panose="02040503050406030204" pitchFamily="18" charset="0"/>
                        <a:ea typeface="Cambria Math" panose="02040503050406030204" pitchFamily="18" charset="0"/>
                        <a:sym typeface="Arial Narrow"/>
                      </a:rPr>
                      <m:t>)</m:t>
                    </m:r>
                  </m:oMath>
                </a14:m>
                <a:r>
                  <a:rPr lang="en-US" sz="5400" dirty="0">
                    <a:solidFill>
                      <a:srgbClr val="253957"/>
                    </a:solidFill>
                    <a:sym typeface="Arial Narrow"/>
                  </a:rPr>
                  <a:t> </a:t>
                </a:r>
                <a:r>
                  <a:rPr lang="ru-RU" sz="5400" dirty="0">
                    <a:solidFill>
                      <a:srgbClr val="253957"/>
                    </a:solidFill>
                    <a:sym typeface="Arial Narrow"/>
                  </a:rPr>
                  <a:t>количество вхождений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𝑤</m:t>
                        </m:r>
                      </m:e>
                      <m:sub>
                        <m:r>
                          <a:rPr lang="en-US" sz="5400" i="1" dirty="0">
                            <a:solidFill>
                              <a:schemeClr val="tx1"/>
                            </a:solidFill>
                            <a:latin typeface="Cambria Math" panose="02040503050406030204" pitchFamily="18" charset="0"/>
                            <a:ea typeface="Cambria Math" panose="02040503050406030204" pitchFamily="18" charset="0"/>
                            <a:sym typeface="Arial Narrow"/>
                          </a:rPr>
                          <m:t>𝑗</m:t>
                        </m:r>
                      </m:sub>
                    </m:sSub>
                  </m:oMath>
                </a14:m>
                <a:r>
                  <a:rPr lang="ru-RU" sz="5400" dirty="0">
                    <a:solidFill>
                      <a:srgbClr val="253957"/>
                    </a:solidFill>
                    <a:sym typeface="Arial Narrow"/>
                  </a:rPr>
                  <a:t> в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𝑑</m:t>
                        </m:r>
                      </m:e>
                      <m:sub>
                        <m:r>
                          <a:rPr lang="en-US" sz="5400" i="1" dirty="0">
                            <a:solidFill>
                              <a:schemeClr val="tx1"/>
                            </a:solidFill>
                            <a:latin typeface="Cambria Math" panose="02040503050406030204" pitchFamily="18" charset="0"/>
                            <a:ea typeface="Cambria Math" panose="02040503050406030204" pitchFamily="18" charset="0"/>
                            <a:sym typeface="Arial Narrow"/>
                          </a:rPr>
                          <m:t>𝑖</m:t>
                        </m:r>
                      </m:sub>
                    </m:sSub>
                  </m:oMath>
                </a14:m>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Будем использовать </a:t>
                </a:r>
                <a:r>
                  <a:rPr lang="en-US" sz="5400" b="1" dirty="0">
                    <a:solidFill>
                      <a:srgbClr val="253957"/>
                    </a:solidFill>
                    <a:sym typeface="Arial Narrow"/>
                  </a:rPr>
                  <a:t>EM-</a:t>
                </a:r>
                <a:r>
                  <a:rPr lang="ru-RU" sz="5400" b="1" dirty="0">
                    <a:solidFill>
                      <a:srgbClr val="253957"/>
                    </a:solidFill>
                    <a:sym typeface="Arial Narrow"/>
                  </a:rPr>
                  <a:t>алгоритм </a:t>
                </a:r>
                <a:r>
                  <a:rPr lang="ru-RU" sz="5400" dirty="0">
                    <a:solidFill>
                      <a:srgbClr val="253957"/>
                    </a:solidFill>
                    <a:sym typeface="Arial Narrow"/>
                  </a:rPr>
                  <a:t>для нахождения решения</a:t>
                </a:r>
                <a:endParaRPr lang="en-US" sz="5400" dirty="0">
                  <a:solidFill>
                    <a:schemeClr val="tx1"/>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342810" y="4163171"/>
                <a:ext cx="21362350" cy="10569368"/>
              </a:xfrm>
              <a:prstGeom prst="rect">
                <a:avLst/>
              </a:prstGeom>
              <a:blipFill>
                <a:blip r:embed="rId5"/>
                <a:stretch>
                  <a:fillRect l="-1512"/>
                </a:stretch>
              </a:blipFill>
            </p:spPr>
            <p:txBody>
              <a:bodyPr/>
              <a:lstStyle/>
              <a:p>
                <a:r>
                  <a:rPr lang="ru-RU">
                    <a:noFill/>
                  </a:rPr>
                  <a:t> </a:t>
                </a:r>
              </a:p>
            </p:txBody>
          </p:sp>
        </mc:Fallback>
      </mc:AlternateContent>
    </p:spTree>
    <p:extLst>
      <p:ext uri="{BB962C8B-B14F-4D97-AF65-F5344CB8AC3E}">
        <p14:creationId xmlns:p14="http://schemas.microsoft.com/office/powerpoint/2010/main" val="22214405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EM Algorithm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Прямоугольник 8"/>
              <p:cNvSpPr/>
              <p:nvPr/>
            </p:nvSpPr>
            <p:spPr>
              <a:xfrm>
                <a:off x="1167609" y="3040569"/>
                <a:ext cx="21362350" cy="782329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Используется для поиска решения ML или MAP, когда некоторые данные отсутствуют, т.е. у нас есть скрытые переменные, которые не наблюдаются.</a:t>
                </a: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Цель:</a:t>
                </a:r>
                <a:r>
                  <a:rPr lang="en-US" sz="5400" dirty="0">
                    <a:solidFill>
                      <a:srgbClr val="253957"/>
                    </a:solidFill>
                    <a:sym typeface="Arial Narrow"/>
                  </a:rPr>
                  <a:t>  </a:t>
                </a:r>
                <a14:m>
                  <m:oMath xmlns:m="http://schemas.openxmlformats.org/officeDocument/2006/math">
                    <m:sSub>
                      <m:sSub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𝜃</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𝑀𝐿</m:t>
                        </m:r>
                      </m:sub>
                    </m:sSub>
                    <m:r>
                      <a:rPr lang="en-US" sz="5400" b="0" i="1" dirty="0" smtClean="0">
                        <a:solidFill>
                          <a:schemeClr val="tx1"/>
                        </a:solidFill>
                        <a:latin typeface="Cambria Math" panose="02040503050406030204" pitchFamily="18" charset="0"/>
                        <a:ea typeface="Cambria Math" panose="02040503050406030204" pitchFamily="18" charset="0"/>
                        <a:sym typeface="Arial Narrow"/>
                      </a:rPr>
                      <m:t>=</m:t>
                    </m:r>
                    <m:func>
                      <m:funcPr>
                        <m:ctrlPr>
                          <a:rPr lang="en-US" sz="5400" i="1" dirty="0">
                            <a:solidFill>
                              <a:schemeClr val="tx1"/>
                            </a:solidFill>
                            <a:latin typeface="Cambria Math" panose="02040503050406030204" pitchFamily="18" charset="0"/>
                            <a:ea typeface="Cambria Math" panose="02040503050406030204" pitchFamily="18" charset="0"/>
                            <a:sym typeface="Arial Narrow"/>
                          </a:rPr>
                        </m:ctrlPr>
                      </m:funcPr>
                      <m:fName>
                        <m:limLow>
                          <m:limLowPr>
                            <m:ctrlPr>
                              <a:rPr lang="en-US" sz="5400" i="1" dirty="0">
                                <a:solidFill>
                                  <a:schemeClr val="tx1"/>
                                </a:solidFill>
                                <a:latin typeface="Cambria Math" panose="02040503050406030204" pitchFamily="18" charset="0"/>
                                <a:ea typeface="Cambria Math" panose="02040503050406030204" pitchFamily="18" charset="0"/>
                                <a:sym typeface="Arial Narrow"/>
                              </a:rPr>
                            </m:ctrlPr>
                          </m:limLowPr>
                          <m:e>
                            <m:r>
                              <m:rPr>
                                <m:sty m:val="p"/>
                              </m:rPr>
                              <a:rPr lang="en-US" sz="5400" b="0" i="0" dirty="0" smtClean="0">
                                <a:solidFill>
                                  <a:schemeClr val="tx1"/>
                                </a:solidFill>
                                <a:latin typeface="Cambria Math" panose="02040503050406030204" pitchFamily="18" charset="0"/>
                                <a:ea typeface="Cambria Math" panose="02040503050406030204" pitchFamily="18" charset="0"/>
                                <a:sym typeface="Arial Narrow"/>
                              </a:rPr>
                              <m:t>arg</m:t>
                            </m:r>
                            <m:r>
                              <m:rPr>
                                <m:sty m:val="p"/>
                              </m:rPr>
                              <a:rPr lang="en-US" sz="5400" dirty="0">
                                <a:solidFill>
                                  <a:schemeClr val="tx1"/>
                                </a:solidFill>
                                <a:latin typeface="Cambria Math" panose="02040503050406030204" pitchFamily="18" charset="0"/>
                                <a:ea typeface="Cambria Math" panose="02040503050406030204" pitchFamily="18" charset="0"/>
                                <a:sym typeface="Arial Narrow"/>
                              </a:rPr>
                              <m:t>max</m:t>
                            </m:r>
                          </m:e>
                          <m:lim>
                            <m:r>
                              <a:rPr lang="en-US" sz="5400" i="1" dirty="0">
                                <a:solidFill>
                                  <a:schemeClr val="tx1"/>
                                </a:solidFill>
                                <a:latin typeface="Cambria Math" panose="02040503050406030204" pitchFamily="18" charset="0"/>
                                <a:ea typeface="Cambria Math" panose="02040503050406030204" pitchFamily="18" charset="0"/>
                                <a:sym typeface="Arial Narrow"/>
                              </a:rPr>
                              <m:t>𝜃</m:t>
                            </m:r>
                          </m:lim>
                        </m:limLow>
                      </m:fName>
                      <m:e>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r>
                              <a:rPr lang="en-US" sz="5400" i="1" dirty="0">
                                <a:solidFill>
                                  <a:schemeClr val="tx1"/>
                                </a:solidFill>
                                <a:latin typeface="Cambria Math" panose="02040503050406030204" pitchFamily="18" charset="0"/>
                                <a:ea typeface="Cambria Math" panose="02040503050406030204" pitchFamily="18" charset="0"/>
                                <a:sym typeface="Arial Narrow"/>
                              </a:rPr>
                              <m:t>𝜃</m:t>
                            </m:r>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𝑋</m:t>
                            </m:r>
                          </m:e>
                        </m:d>
                      </m:e>
                    </m:func>
                  </m:oMath>
                </a14:m>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5400" b="1" dirty="0">
                    <a:solidFill>
                      <a:srgbClr val="253957"/>
                    </a:solidFill>
                    <a:sym typeface="Arial Narrow"/>
                  </a:rPr>
                  <a:t>EM</a:t>
                </a:r>
                <a:r>
                  <a:rPr lang="en-US" sz="5400" dirty="0">
                    <a:solidFill>
                      <a:srgbClr val="253957"/>
                    </a:solidFill>
                    <a:sym typeface="Arial Narrow"/>
                  </a:rPr>
                  <a:t>-</a:t>
                </a:r>
                <a:r>
                  <a:rPr lang="ru-RU" sz="5400" dirty="0">
                    <a:solidFill>
                      <a:srgbClr val="253957"/>
                    </a:solidFill>
                    <a:sym typeface="Arial Narrow"/>
                  </a:rPr>
                  <a:t>алгоритм улучшает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r>
                          <a:rPr lang="en-US" sz="5400" i="1" dirty="0">
                            <a:solidFill>
                              <a:schemeClr val="tx1"/>
                            </a:solidFill>
                            <a:latin typeface="Cambria Math" panose="02040503050406030204" pitchFamily="18" charset="0"/>
                            <a:ea typeface="Cambria Math" panose="02040503050406030204" pitchFamily="18" charset="0"/>
                            <a:sym typeface="Arial Narrow"/>
                          </a:rPr>
                          <m:t>𝜃</m:t>
                        </m:r>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𝑋</m:t>
                        </m:r>
                      </m:e>
                    </m:d>
                  </m:oMath>
                </a14:m>
                <a:r>
                  <a:rPr lang="ru-RU" sz="5400" b="1" dirty="0">
                    <a:solidFill>
                      <a:srgbClr val="253957"/>
                    </a:solidFill>
                    <a:sym typeface="Arial Narrow"/>
                  </a:rPr>
                  <a:t> </a:t>
                </a:r>
                <a:r>
                  <a:rPr lang="ru-RU" sz="5400" dirty="0">
                    <a:solidFill>
                      <a:srgbClr val="253957"/>
                    </a:solidFill>
                    <a:sym typeface="Arial Narrow"/>
                  </a:rPr>
                  <a:t>с помощью 2 последовательных шагов </a:t>
                </a:r>
                <a:r>
                  <a:rPr lang="en-US" sz="5400" dirty="0">
                    <a:solidFill>
                      <a:srgbClr val="253957"/>
                    </a:solidFill>
                    <a:sym typeface="Arial Narrow"/>
                  </a:rPr>
                  <a:t>E </a:t>
                </a:r>
                <a:r>
                  <a:rPr lang="ru-RU" sz="5400" dirty="0">
                    <a:solidFill>
                      <a:srgbClr val="253957"/>
                    </a:solidFill>
                    <a:sym typeface="Arial Narrow"/>
                  </a:rPr>
                  <a:t>и </a:t>
                </a:r>
                <a:r>
                  <a:rPr lang="en-US" sz="5400" dirty="0">
                    <a:solidFill>
                      <a:srgbClr val="253957"/>
                    </a:solidFill>
                    <a:sym typeface="Arial Narrow"/>
                  </a:rPr>
                  <a:t>M, </a:t>
                </a:r>
                <a:r>
                  <a:rPr lang="ru-RU" sz="5400" dirty="0">
                    <a:solidFill>
                      <a:srgbClr val="253957"/>
                    </a:solidFill>
                    <a:sym typeface="Arial Narrow"/>
                  </a:rPr>
                  <a:t>что </a:t>
                </a:r>
                <a14:m>
                  <m:oMath xmlns:m="http://schemas.openxmlformats.org/officeDocument/2006/math">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sSub>
                          <m:sSubPr>
                            <m:ctrlPr>
                              <a:rPr lang="en-US" sz="5400" b="0" i="1" dirty="0" smtClean="0">
                                <a:solidFill>
                                  <a:schemeClr val="tx1"/>
                                </a:solidFill>
                                <a:latin typeface="Cambria Math" panose="02040503050406030204" pitchFamily="18" charset="0"/>
                                <a:ea typeface="Cambria Math" panose="02040503050406030204" pitchFamily="18" charset="0"/>
                                <a:sym typeface="Arial Narrow"/>
                              </a:rPr>
                            </m:ctrlPr>
                          </m:sSubPr>
                          <m:e>
                            <m:r>
                              <a:rPr lang="en-US" sz="5400" b="0" i="1" dirty="0" smtClean="0">
                                <a:solidFill>
                                  <a:schemeClr val="tx1"/>
                                </a:solidFill>
                                <a:latin typeface="Cambria Math" panose="02040503050406030204" pitchFamily="18" charset="0"/>
                                <a:ea typeface="Cambria Math" panose="02040503050406030204" pitchFamily="18" charset="0"/>
                                <a:sym typeface="Arial Narrow"/>
                              </a:rPr>
                              <m:t>𝜃</m:t>
                            </m:r>
                          </m:e>
                          <m:sub>
                            <m:r>
                              <a:rPr lang="en-US" sz="5400" b="0" i="1" dirty="0" smtClean="0">
                                <a:solidFill>
                                  <a:schemeClr val="tx1"/>
                                </a:solidFill>
                                <a:latin typeface="Cambria Math" panose="02040503050406030204" pitchFamily="18" charset="0"/>
                                <a:ea typeface="Cambria Math" panose="02040503050406030204" pitchFamily="18" charset="0"/>
                                <a:sym typeface="Arial Narrow"/>
                              </a:rPr>
                              <m:t>𝑡</m:t>
                            </m:r>
                            <m:r>
                              <a:rPr lang="en-US" sz="5400" b="0" i="1" dirty="0" smtClean="0">
                                <a:solidFill>
                                  <a:schemeClr val="tx1"/>
                                </a:solidFill>
                                <a:latin typeface="Cambria Math" panose="02040503050406030204" pitchFamily="18" charset="0"/>
                                <a:ea typeface="Cambria Math" panose="02040503050406030204" pitchFamily="18" charset="0"/>
                                <a:sym typeface="Arial Narrow"/>
                              </a:rPr>
                              <m:t>+1</m:t>
                            </m:r>
                          </m:sub>
                        </m:sSub>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𝑋</m:t>
                        </m:r>
                      </m:e>
                    </m:d>
                    <m:r>
                      <a:rPr lang="en-US" sz="5400" i="1" dirty="0" smtClean="0">
                        <a:solidFill>
                          <a:schemeClr val="tx1"/>
                        </a:solidFill>
                        <a:latin typeface="Cambria Math" panose="02040503050406030204" pitchFamily="18" charset="0"/>
                        <a:ea typeface="Cambria Math" panose="02040503050406030204" pitchFamily="18" charset="0"/>
                        <a:sym typeface="Arial Narrow"/>
                      </a:rPr>
                      <m:t>≥</m:t>
                    </m:r>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𝑃</m:t>
                        </m:r>
                      </m:e>
                      <m:sub>
                        <m:sSub>
                          <m:sSubPr>
                            <m:ctrlPr>
                              <a:rPr lang="en-US" sz="5400" i="1" dirty="0">
                                <a:solidFill>
                                  <a:schemeClr val="tx1"/>
                                </a:solidFill>
                                <a:latin typeface="Cambria Math" panose="02040503050406030204" pitchFamily="18" charset="0"/>
                                <a:ea typeface="Cambria Math" panose="02040503050406030204" pitchFamily="18" charset="0"/>
                                <a:sym typeface="Arial Narrow"/>
                              </a:rPr>
                            </m:ctrlPr>
                          </m:sSubPr>
                          <m:e>
                            <m:r>
                              <a:rPr lang="en-US" sz="5400" i="1" dirty="0">
                                <a:solidFill>
                                  <a:schemeClr val="tx1"/>
                                </a:solidFill>
                                <a:latin typeface="Cambria Math" panose="02040503050406030204" pitchFamily="18" charset="0"/>
                                <a:ea typeface="Cambria Math" panose="02040503050406030204" pitchFamily="18" charset="0"/>
                                <a:sym typeface="Arial Narrow"/>
                              </a:rPr>
                              <m:t>𝜃</m:t>
                            </m:r>
                          </m:e>
                          <m:sub>
                            <m:r>
                              <a:rPr lang="en-US" sz="5400" i="1" dirty="0">
                                <a:solidFill>
                                  <a:schemeClr val="tx1"/>
                                </a:solidFill>
                                <a:latin typeface="Cambria Math" panose="02040503050406030204" pitchFamily="18" charset="0"/>
                                <a:ea typeface="Cambria Math" panose="02040503050406030204" pitchFamily="18" charset="0"/>
                                <a:sym typeface="Arial Narrow"/>
                              </a:rPr>
                              <m:t>𝑡</m:t>
                            </m:r>
                          </m:sub>
                        </m:sSub>
                      </m:sub>
                    </m:sSub>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ea typeface="Cambria Math" panose="02040503050406030204" pitchFamily="18" charset="0"/>
                            <a:sym typeface="Arial Narrow"/>
                          </a:rPr>
                          <m:t>𝑋</m:t>
                        </m:r>
                      </m:e>
                    </m:d>
                  </m:oMath>
                </a14:m>
                <a:endParaRPr lang="en-US" sz="5400" b="1"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167609" y="3040569"/>
                <a:ext cx="21362350" cy="7823295"/>
              </a:xfrm>
              <a:prstGeom prst="rect">
                <a:avLst/>
              </a:prstGeom>
              <a:blipFill>
                <a:blip r:embed="rId4"/>
                <a:stretch>
                  <a:fillRect l="-1541"/>
                </a:stretch>
              </a:blipFill>
            </p:spPr>
            <p:txBody>
              <a:bodyPr/>
              <a:lstStyle/>
              <a:p>
                <a:r>
                  <a:rPr lang="ru-RU">
                    <a:noFill/>
                  </a:rPr>
                  <a:t> </a:t>
                </a:r>
              </a:p>
            </p:txBody>
          </p:sp>
        </mc:Fallback>
      </mc:AlternateContent>
    </p:spTree>
    <p:extLst>
      <p:ext uri="{BB962C8B-B14F-4D97-AF65-F5344CB8AC3E}">
        <p14:creationId xmlns:p14="http://schemas.microsoft.com/office/powerpoint/2010/main" val="245073489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Интуитивная интерпретация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sp>
        <p:nvSpPr>
          <p:cNvPr id="2" name="Прямоугольник 1"/>
          <p:cNvSpPr/>
          <p:nvPr/>
        </p:nvSpPr>
        <p:spPr>
          <a:xfrm>
            <a:off x="1180205" y="4737468"/>
            <a:ext cx="21362350" cy="9366667"/>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a:t>
            </a:r>
            <a:r>
              <a:rPr lang="ru-RU" sz="5400" b="1" dirty="0">
                <a:solidFill>
                  <a:srgbClr val="253957"/>
                </a:solidFill>
                <a:sym typeface="Arial Narrow"/>
              </a:rPr>
              <a:t>Вероятность предложения</a:t>
            </a:r>
            <a:r>
              <a:rPr lang="en-US" sz="5400" dirty="0">
                <a:solidFill>
                  <a:srgbClr val="253957"/>
                </a:solidFill>
                <a:sym typeface="Arial Narrow"/>
              </a:rPr>
              <a:t>” = </a:t>
            </a:r>
            <a:r>
              <a:rPr lang="ru-RU" sz="5400" dirty="0">
                <a:solidFill>
                  <a:srgbClr val="253957"/>
                </a:solidFill>
                <a:sym typeface="Arial Narrow"/>
              </a:rPr>
              <a:t>насколько возможно (правдоподобно) то, что мы встретим его в тексте на естественном языке.</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Например, для английского языка:</a:t>
            </a:r>
          </a:p>
          <a:p>
            <a:pPr algn="l">
              <a:spcBef>
                <a:spcPts val="2800"/>
              </a:spcBef>
              <a:buSzPct val="100000"/>
              <a:defRPr sz="2800">
                <a:solidFill>
                  <a:srgbClr val="253957"/>
                </a:solidFill>
                <a:latin typeface="+mn-lt"/>
                <a:ea typeface="+mn-ea"/>
                <a:cs typeface="+mn-cs"/>
                <a:sym typeface="Arial Narrow"/>
              </a:defRPr>
            </a:pPr>
            <a:r>
              <a:rPr lang="en-US" sz="5400" b="1" dirty="0">
                <a:solidFill>
                  <a:srgbClr val="253957"/>
                </a:solidFill>
                <a:sym typeface="Arial Narrow"/>
              </a:rPr>
              <a:t>P</a:t>
            </a:r>
            <a:r>
              <a:rPr lang="en-US" sz="5400" dirty="0">
                <a:solidFill>
                  <a:srgbClr val="253957"/>
                </a:solidFill>
                <a:sym typeface="Arial Narrow"/>
              </a:rPr>
              <a:t>(the cat slept peacefully)          &gt;      </a:t>
            </a:r>
            <a:r>
              <a:rPr lang="en-US" sz="5400" b="1" dirty="0">
                <a:solidFill>
                  <a:srgbClr val="253957"/>
                </a:solidFill>
                <a:sym typeface="Arial Narrow"/>
              </a:rPr>
              <a:t>P</a:t>
            </a:r>
            <a:r>
              <a:rPr lang="en-US" sz="5400" dirty="0">
                <a:solidFill>
                  <a:srgbClr val="253957"/>
                </a:solidFill>
                <a:sym typeface="Arial Narrow"/>
              </a:rPr>
              <a:t>(slept the peacefully cat)</a:t>
            </a:r>
          </a:p>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a:t>
            </a:r>
            <a:r>
              <a:rPr lang="ru-RU" sz="5400" b="1" dirty="0">
                <a:solidFill>
                  <a:srgbClr val="253957"/>
                </a:solidFill>
                <a:sym typeface="Arial Narrow"/>
              </a:rPr>
              <a:t>Условная вероятность следующего слова</a:t>
            </a:r>
            <a:r>
              <a:rPr lang="en-US" sz="5400" dirty="0">
                <a:solidFill>
                  <a:srgbClr val="253957"/>
                </a:solidFill>
                <a:sym typeface="Arial Narrow"/>
              </a:rPr>
              <a:t>” = </a:t>
            </a:r>
            <a:r>
              <a:rPr lang="ru-RU" sz="5400" dirty="0">
                <a:solidFill>
                  <a:srgbClr val="253957"/>
                </a:solidFill>
                <a:sym typeface="Arial Narrow"/>
              </a:rPr>
              <a:t>насколько возможно (правдоподобно) то, что мы встретим слово в тексте сразу после заданной фразы (последовательности слов):</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5400" b="1" dirty="0">
                <a:solidFill>
                  <a:srgbClr val="253957"/>
                </a:solidFill>
                <a:sym typeface="Arial Narrow"/>
              </a:rPr>
              <a:t>P</a:t>
            </a:r>
            <a:r>
              <a:rPr lang="en-US" sz="5400" dirty="0">
                <a:solidFill>
                  <a:srgbClr val="253957"/>
                </a:solidFill>
                <a:sym typeface="Arial Narrow"/>
              </a:rPr>
              <a:t>(</a:t>
            </a:r>
            <a:r>
              <a:rPr lang="en-US" sz="5400" dirty="0" err="1">
                <a:solidFill>
                  <a:srgbClr val="253957"/>
                </a:solidFill>
                <a:sym typeface="Arial Narrow"/>
              </a:rPr>
              <a:t>fajitas|For</a:t>
            </a:r>
            <a:r>
              <a:rPr lang="en-US" sz="5400" dirty="0">
                <a:solidFill>
                  <a:srgbClr val="253957"/>
                </a:solidFill>
                <a:sym typeface="Arial Narrow"/>
              </a:rPr>
              <a:t> dinner I’m making)  &gt; </a:t>
            </a:r>
            <a:r>
              <a:rPr lang="en-US" sz="5400" b="1" dirty="0">
                <a:solidFill>
                  <a:srgbClr val="253957"/>
                </a:solidFill>
                <a:sym typeface="Arial Narrow"/>
              </a:rPr>
              <a:t>P</a:t>
            </a:r>
            <a:r>
              <a:rPr lang="en-US" sz="5400" dirty="0">
                <a:solidFill>
                  <a:srgbClr val="253957"/>
                </a:solidFill>
                <a:sym typeface="Arial Narrow"/>
              </a:rPr>
              <a:t>(</a:t>
            </a:r>
            <a:r>
              <a:rPr lang="en-US" sz="5400" dirty="0" err="1">
                <a:solidFill>
                  <a:srgbClr val="253957"/>
                </a:solidFill>
                <a:sym typeface="Arial Narrow"/>
              </a:rPr>
              <a:t>cement|For</a:t>
            </a:r>
            <a:r>
              <a:rPr lang="en-US" sz="5400" dirty="0">
                <a:solidFill>
                  <a:srgbClr val="253957"/>
                </a:solidFill>
                <a:sym typeface="Arial Narrow"/>
              </a:rPr>
              <a:t> dinner I’m making</a:t>
            </a:r>
            <a:r>
              <a:rPr lang="ru-RU" sz="5400" dirty="0">
                <a:solidFill>
                  <a:srgbClr val="253957"/>
                </a:solidFill>
                <a:sym typeface="Arial Narrow"/>
              </a:rPr>
              <a:t>)</a:t>
            </a: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9705184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EM Algorithm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9" name="Прямоугольник 8"/>
              <p:cNvSpPr/>
              <p:nvPr/>
            </p:nvSpPr>
            <p:spPr>
              <a:xfrm>
                <a:off x="1180205" y="2551252"/>
                <a:ext cx="21362350" cy="7345601"/>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5400" dirty="0">
                  <a:solidFill>
                    <a:schemeClr val="tx1"/>
                  </a:solidFill>
                  <a:ea typeface="Cambria Math" panose="02040503050406030204" pitchFamily="18" charset="0"/>
                  <a:sym typeface="Arial Narrow"/>
                </a:endParaRPr>
              </a:p>
              <a:p>
                <a:pPr algn="l">
                  <a:spcBef>
                    <a:spcPts val="2800"/>
                  </a:spcBef>
                  <a:buSzPct val="100000"/>
                  <a:defRPr sz="2800">
                    <a:solidFill>
                      <a:srgbClr val="253957"/>
                    </a:solidFill>
                    <a:latin typeface="+mn-lt"/>
                    <a:ea typeface="+mn-ea"/>
                    <a:cs typeface="+mn-cs"/>
                    <a:sym typeface="Arial Narrow"/>
                  </a:defRPr>
                </a:pPr>
                <a:r>
                  <a:rPr lang="en-GB" sz="5400" dirty="0">
                    <a:solidFill>
                      <a:srgbClr val="253957"/>
                    </a:solidFill>
                    <a:sym typeface="Arial Narrow"/>
                  </a:rPr>
                  <a:t>EM</a:t>
                </a:r>
                <a:r>
                  <a:rPr lang="ru-RU" sz="5400" dirty="0">
                    <a:solidFill>
                      <a:srgbClr val="253957"/>
                    </a:solidFill>
                    <a:sym typeface="Arial Narrow"/>
                  </a:rPr>
                  <a:t> для нашей задачи </a:t>
                </a:r>
                <a:r>
                  <a:rPr lang="en-GB" sz="5400" dirty="0">
                    <a:solidFill>
                      <a:srgbClr val="253957"/>
                    </a:solidFill>
                    <a:sym typeface="Arial Narrow"/>
                  </a:rPr>
                  <a:t>(</a:t>
                </a:r>
                <a:r>
                  <a:rPr lang="ru-RU" sz="5400" dirty="0">
                    <a:solidFill>
                      <a:srgbClr val="253957"/>
                    </a:solidFill>
                    <a:sym typeface="Arial Narrow"/>
                  </a:rPr>
                  <a:t>повторять до сходимости</a:t>
                </a:r>
                <a:r>
                  <a:rPr lang="en-GB" sz="5400" dirty="0">
                    <a:solidFill>
                      <a:srgbClr val="253957"/>
                    </a:solidFill>
                    <a:sym typeface="Arial Narrow"/>
                  </a:rPr>
                  <a:t>):</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E-</a:t>
                </a:r>
                <a:r>
                  <a:rPr lang="en-US" sz="5400" dirty="0">
                    <a:solidFill>
                      <a:srgbClr val="253957"/>
                    </a:solidFill>
                    <a:sym typeface="Arial Narrow"/>
                  </a:rPr>
                  <a:t>step</a:t>
                </a:r>
                <a:r>
                  <a:rPr lang="ru-RU" sz="5400" dirty="0">
                    <a:solidFill>
                      <a:srgbClr val="253957"/>
                    </a:solidFill>
                    <a:sym typeface="Arial Narrow"/>
                  </a:rPr>
                  <a:t>: Рассчитать апостериорные вероятности для скрытых переменных с учетом наблюдений и текущих оценок.</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M-</a:t>
                </a:r>
                <a:r>
                  <a:rPr lang="en-US" sz="5400" dirty="0">
                    <a:solidFill>
                      <a:srgbClr val="253957"/>
                    </a:solidFill>
                    <a:sym typeface="Arial Narrow"/>
                  </a:rPr>
                  <a:t>step</a:t>
                </a:r>
                <a:r>
                  <a:rPr lang="ru-RU" sz="5400" dirty="0">
                    <a:solidFill>
                      <a:srgbClr val="253957"/>
                    </a:solidFill>
                    <a:sym typeface="Arial Narrow"/>
                  </a:rPr>
                  <a:t>: Обновить параметры, используя апостериорные вероятности в E-</a:t>
                </a:r>
                <a:r>
                  <a:rPr lang="ru-RU" sz="5400" dirty="0" err="1">
                    <a:solidFill>
                      <a:srgbClr val="253957"/>
                    </a:solidFill>
                    <a:sym typeface="Arial Narrow"/>
                  </a:rPr>
                  <a:t>step</a:t>
                </a:r>
                <a:r>
                  <a:rPr lang="ru-RU" sz="5400" dirty="0">
                    <a:solidFill>
                      <a:srgbClr val="253957"/>
                    </a:solidFill>
                    <a:sym typeface="Arial Narrow"/>
                  </a:rPr>
                  <a:t> для увеличения </a:t>
                </a:r>
                <a14:m>
                  <m:oMath xmlns:m="http://schemas.openxmlformats.org/officeDocument/2006/math">
                    <m:r>
                      <m:rPr>
                        <m:sty m:val="p"/>
                      </m:rPr>
                      <a:rPr lang="en-US" sz="5400" dirty="0" smtClean="0">
                        <a:solidFill>
                          <a:schemeClr val="tx1"/>
                        </a:solidFill>
                        <a:latin typeface="Cambria Math" panose="02040503050406030204" pitchFamily="18" charset="0"/>
                        <a:ea typeface="Cambria Math" panose="02040503050406030204" pitchFamily="18" charset="0"/>
                        <a:sym typeface="Arial Narrow"/>
                      </a:rPr>
                      <m:t>l</m:t>
                    </m:r>
                    <m:r>
                      <m:rPr>
                        <m:sty m:val="p"/>
                      </m:rPr>
                      <a:rPr lang="en-US" sz="5400" b="0" i="0" dirty="0" smtClean="0">
                        <a:solidFill>
                          <a:schemeClr val="tx1"/>
                        </a:solidFill>
                        <a:latin typeface="Cambria Math" panose="02040503050406030204" pitchFamily="18" charset="0"/>
                        <a:ea typeface="Cambria Math" panose="02040503050406030204" pitchFamily="18" charset="0"/>
                        <a:sym typeface="Arial Narrow"/>
                      </a:rPr>
                      <m:t>og</m:t>
                    </m:r>
                    <m:r>
                      <a:rPr lang="en-US" sz="5400" b="0" i="0" dirty="0" smtClean="0">
                        <a:solidFill>
                          <a:schemeClr val="tx1"/>
                        </a:solidFill>
                        <a:latin typeface="Cambria Math" panose="02040503050406030204" pitchFamily="18" charset="0"/>
                        <a:ea typeface="Cambria Math" panose="02040503050406030204" pitchFamily="18" charset="0"/>
                        <a:sym typeface="Arial Narrow"/>
                      </a:rPr>
                      <m:t> </m:t>
                    </m:r>
                    <m:r>
                      <a:rPr lang="en-US" sz="5400" b="0" i="1" dirty="0" smtClean="0">
                        <a:solidFill>
                          <a:schemeClr val="tx1"/>
                        </a:solidFill>
                        <a:latin typeface="Cambria Math" panose="02040503050406030204" pitchFamily="18" charset="0"/>
                        <a:ea typeface="Cambria Math" panose="02040503050406030204" pitchFamily="18" charset="0"/>
                        <a:sym typeface="Arial Narrow"/>
                      </a:rPr>
                      <m:t>𝐿</m:t>
                    </m:r>
                  </m:oMath>
                </a14:m>
                <a:r>
                  <a:rPr lang="ru-RU" sz="5400" dirty="0">
                    <a:solidFill>
                      <a:srgbClr val="253957"/>
                    </a:solidFill>
                    <a:sym typeface="Arial Narrow"/>
                  </a:rPr>
                  <a:t>.</a:t>
                </a: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180205" y="2551252"/>
                <a:ext cx="21362350" cy="7345601"/>
              </a:xfrm>
              <a:prstGeom prst="rect">
                <a:avLst/>
              </a:prstGeom>
              <a:blipFill>
                <a:blip r:embed="rId4"/>
                <a:stretch>
                  <a:fillRect l="-1541" r="-685" b="-4153"/>
                </a:stretch>
              </a:blipFill>
            </p:spPr>
            <p:txBody>
              <a:bodyPr/>
              <a:lstStyle/>
              <a:p>
                <a:r>
                  <a:rPr lang="ru-RU">
                    <a:noFill/>
                  </a:rPr>
                  <a:t> </a:t>
                </a:r>
              </a:p>
            </p:txBody>
          </p:sp>
        </mc:Fallback>
      </mc:AlternateContent>
    </p:spTree>
    <p:extLst>
      <p:ext uri="{BB962C8B-B14F-4D97-AF65-F5344CB8AC3E}">
        <p14:creationId xmlns:p14="http://schemas.microsoft.com/office/powerpoint/2010/main" val="136766598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5509535" y="6390879"/>
            <a:ext cx="12889432" cy="2154376"/>
          </a:xfrm>
          <a:prstGeom prst="rect">
            <a:avLst/>
          </a:prstGeom>
        </p:spPr>
      </p:pic>
      <p:pic>
        <p:nvPicPr>
          <p:cNvPr id="2" name="Рисунок 1"/>
          <p:cNvPicPr>
            <a:picLocks noChangeAspect="1"/>
          </p:cNvPicPr>
          <p:nvPr/>
        </p:nvPicPr>
        <p:blipFill>
          <a:blip r:embed="rId4"/>
          <a:stretch>
            <a:fillRect/>
          </a:stretch>
        </p:blipFill>
        <p:spPr>
          <a:xfrm>
            <a:off x="1180205" y="3555897"/>
            <a:ext cx="16361227" cy="2415637"/>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EM Algorithm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p:pic>
        <p:nvPicPr>
          <p:cNvPr id="4" name="Рисунок 3"/>
          <p:cNvPicPr>
            <a:picLocks noChangeAspect="1"/>
          </p:cNvPicPr>
          <p:nvPr/>
        </p:nvPicPr>
        <p:blipFill>
          <a:blip r:embed="rId6"/>
          <a:stretch>
            <a:fillRect/>
          </a:stretch>
        </p:blipFill>
        <p:spPr>
          <a:xfrm>
            <a:off x="1342810" y="10496408"/>
            <a:ext cx="20043388" cy="2040453"/>
          </a:xfrm>
          <a:prstGeom prst="rect">
            <a:avLst/>
          </a:prstGeom>
        </p:spPr>
      </p:pic>
      <mc:AlternateContent xmlns:mc="http://schemas.openxmlformats.org/markup-compatibility/2006" xmlns:a14="http://schemas.microsoft.com/office/drawing/2010/main">
        <mc:Choice Requires="a14">
          <p:sp>
            <p:nvSpPr>
              <p:cNvPr id="9" name="Прямоугольник 8"/>
              <p:cNvSpPr/>
              <p:nvPr/>
            </p:nvSpPr>
            <p:spPr>
              <a:xfrm>
                <a:off x="1144457" y="3377793"/>
                <a:ext cx="21362350" cy="6699270"/>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endParaRPr lang="ru-RU" sz="48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ru-RU" sz="4800" dirty="0">
                  <a:solidFill>
                    <a:schemeClr val="tx1"/>
                  </a:solidFill>
                  <a:ea typeface="Cambria Math" panose="02040503050406030204" pitchFamily="18" charset="0"/>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4800" b="1" dirty="0">
                    <a:solidFill>
                      <a:srgbClr val="253957"/>
                    </a:solidFill>
                    <a:sym typeface="Arial Narrow"/>
                  </a:rPr>
                  <a:t>E-</a:t>
                </a:r>
                <a:r>
                  <a:rPr lang="en-US" sz="4800" b="1" dirty="0">
                    <a:solidFill>
                      <a:srgbClr val="253957"/>
                    </a:solidFill>
                    <a:sym typeface="Arial Narrow"/>
                  </a:rPr>
                  <a:t>step</a:t>
                </a:r>
                <a:r>
                  <a:rPr lang="ru-RU" sz="4800" dirty="0">
                    <a:solidFill>
                      <a:srgbClr val="253957"/>
                    </a:solidFill>
                    <a:sym typeface="Arial Narrow"/>
                  </a:rPr>
                  <a:t>: Рассчитать апостериорные вероятности с учетом текущих оценок.</a:t>
                </a:r>
                <a:br>
                  <a:rPr lang="ru-RU" sz="4800" dirty="0">
                    <a:solidFill>
                      <a:srgbClr val="253957"/>
                    </a:solidFill>
                    <a:sym typeface="Arial Narrow"/>
                  </a:rPr>
                </a:br>
                <a:endParaRPr lang="ru-RU" sz="48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ru-RU" sz="48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4800" b="1" dirty="0">
                    <a:solidFill>
                      <a:srgbClr val="253957"/>
                    </a:solidFill>
                    <a:sym typeface="Arial Narrow"/>
                  </a:rPr>
                  <a:t>M-</a:t>
                </a:r>
                <a:r>
                  <a:rPr lang="en-US" sz="4800" b="1" dirty="0">
                    <a:solidFill>
                      <a:srgbClr val="253957"/>
                    </a:solidFill>
                    <a:sym typeface="Arial Narrow"/>
                  </a:rPr>
                  <a:t>step</a:t>
                </a:r>
                <a:r>
                  <a:rPr lang="ru-RU" sz="4800" dirty="0">
                    <a:solidFill>
                      <a:srgbClr val="253957"/>
                    </a:solidFill>
                    <a:sym typeface="Arial Narrow"/>
                  </a:rPr>
                  <a:t>: Обновить параметры, используя апостериорные вероятности в E-</a:t>
                </a:r>
                <a:r>
                  <a:rPr lang="ru-RU" sz="4800" dirty="0" err="1">
                    <a:solidFill>
                      <a:srgbClr val="253957"/>
                    </a:solidFill>
                    <a:sym typeface="Arial Narrow"/>
                  </a:rPr>
                  <a:t>step</a:t>
                </a:r>
                <a:r>
                  <a:rPr lang="ru-RU" sz="4800" dirty="0">
                    <a:solidFill>
                      <a:srgbClr val="253957"/>
                    </a:solidFill>
                    <a:sym typeface="Arial Narrow"/>
                  </a:rPr>
                  <a:t> для увеличения </a:t>
                </a:r>
                <a14:m>
                  <m:oMath xmlns:m="http://schemas.openxmlformats.org/officeDocument/2006/math">
                    <m:r>
                      <m:rPr>
                        <m:sty m:val="p"/>
                      </m:rPr>
                      <a:rPr lang="en-US" sz="4800" dirty="0" smtClean="0">
                        <a:solidFill>
                          <a:schemeClr val="tx1"/>
                        </a:solidFill>
                        <a:latin typeface="Cambria Math" panose="02040503050406030204" pitchFamily="18" charset="0"/>
                        <a:ea typeface="Cambria Math" panose="02040503050406030204" pitchFamily="18" charset="0"/>
                        <a:sym typeface="Arial Narrow"/>
                      </a:rPr>
                      <m:t>l</m:t>
                    </m:r>
                    <m:r>
                      <m:rPr>
                        <m:sty m:val="p"/>
                      </m:rPr>
                      <a:rPr lang="en-US" sz="4800" b="0" i="0" dirty="0" smtClean="0">
                        <a:solidFill>
                          <a:schemeClr val="tx1"/>
                        </a:solidFill>
                        <a:latin typeface="Cambria Math" panose="02040503050406030204" pitchFamily="18" charset="0"/>
                        <a:ea typeface="Cambria Math" panose="02040503050406030204" pitchFamily="18" charset="0"/>
                        <a:sym typeface="Arial Narrow"/>
                      </a:rPr>
                      <m:t>og</m:t>
                    </m:r>
                    <m:r>
                      <a:rPr lang="en-US" sz="4800" b="0" i="0" dirty="0" smtClean="0">
                        <a:solidFill>
                          <a:schemeClr val="tx1"/>
                        </a:solidFill>
                        <a:latin typeface="Cambria Math" panose="02040503050406030204" pitchFamily="18" charset="0"/>
                        <a:ea typeface="Cambria Math" panose="02040503050406030204" pitchFamily="18" charset="0"/>
                        <a:sym typeface="Arial Narrow"/>
                      </a:rPr>
                      <m:t> </m:t>
                    </m:r>
                    <m:r>
                      <a:rPr lang="en-US" sz="4800" b="0" i="1" dirty="0" smtClean="0">
                        <a:solidFill>
                          <a:schemeClr val="tx1"/>
                        </a:solidFill>
                        <a:latin typeface="Cambria Math" panose="02040503050406030204" pitchFamily="18" charset="0"/>
                        <a:ea typeface="Cambria Math" panose="02040503050406030204" pitchFamily="18" charset="0"/>
                        <a:sym typeface="Arial Narrow"/>
                      </a:rPr>
                      <m:t>𝐿</m:t>
                    </m:r>
                  </m:oMath>
                </a14:m>
                <a:r>
                  <a:rPr lang="ru-RU" sz="4800" dirty="0">
                    <a:solidFill>
                      <a:srgbClr val="253957"/>
                    </a:solidFill>
                    <a:sym typeface="Arial Narrow"/>
                  </a:rPr>
                  <a:t>.</a:t>
                </a:r>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1144457" y="3377793"/>
                <a:ext cx="21362350" cy="6699270"/>
              </a:xfrm>
              <a:prstGeom prst="rect">
                <a:avLst/>
              </a:prstGeom>
              <a:blipFill>
                <a:blip r:embed="rId7"/>
                <a:stretch>
                  <a:fillRect l="-1227" b="-3822"/>
                </a:stretch>
              </a:blipFill>
            </p:spPr>
            <p:txBody>
              <a:bodyPr/>
              <a:lstStyle/>
              <a:p>
                <a:r>
                  <a:rPr lang="ru-RU">
                    <a:noFill/>
                  </a:rPr>
                  <a:t> </a:t>
                </a:r>
              </a:p>
            </p:txBody>
          </p:sp>
        </mc:Fallback>
      </mc:AlternateContent>
    </p:spTree>
    <p:extLst>
      <p:ext uri="{BB962C8B-B14F-4D97-AF65-F5344CB8AC3E}">
        <p14:creationId xmlns:p14="http://schemas.microsoft.com/office/powerpoint/2010/main" val="416658455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2110880" y="2625070"/>
            <a:ext cx="19871070" cy="10451376"/>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147452888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PLSA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342810" y="4542425"/>
                <a:ext cx="21362350" cy="505779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6000" dirty="0">
                    <a:solidFill>
                      <a:srgbClr val="253957"/>
                    </a:solidFill>
                    <a:sym typeface="Arial Narrow"/>
                  </a:rPr>
                  <a:t>Проблемы метода:</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Нет параметров для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𝑑</m:t>
                        </m:r>
                      </m:e>
                    </m:d>
                  </m:oMath>
                </a14:m>
                <a:r>
                  <a:rPr lang="ru-RU" sz="5400" dirty="0">
                    <a:solidFill>
                      <a:srgbClr val="253957"/>
                    </a:solidFill>
                    <a:sym typeface="Arial Narrow"/>
                  </a:rPr>
                  <a:t>, не понятно, как определять вероятность</a:t>
                </a:r>
                <a:r>
                  <a:rPr lang="en-US" sz="5400" dirty="0">
                    <a:solidFill>
                      <a:srgbClr val="253957"/>
                    </a:solidFill>
                    <a:sym typeface="Arial Narrow"/>
                  </a:rPr>
                  <a:t>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i="1" dirty="0">
                            <a:solidFill>
                              <a:schemeClr val="tx1"/>
                            </a:solidFill>
                            <a:latin typeface="Cambria Math" panose="02040503050406030204" pitchFamily="18" charset="0"/>
                            <a:sym typeface="Arial Narrow"/>
                          </a:rPr>
                          <m:t>𝑑</m:t>
                        </m:r>
                      </m:e>
                    </m:d>
                  </m:oMath>
                </a14:m>
                <a:r>
                  <a:rPr lang="ru-RU" sz="5400" dirty="0">
                    <a:solidFill>
                      <a:srgbClr val="253957"/>
                    </a:solidFill>
                    <a:sym typeface="Arial Narrow"/>
                  </a:rPr>
                  <a:t> для нового документа</a:t>
                </a:r>
                <a:r>
                  <a:rPr lang="en-US" sz="5400" dirty="0">
                    <a:solidFill>
                      <a:srgbClr val="253957"/>
                    </a:solidFill>
                    <a:sym typeface="Arial Narrow"/>
                  </a:rPr>
                  <a:t> (</a:t>
                </a:r>
                <a:r>
                  <a:rPr lang="ru-RU" sz="5400" dirty="0">
                    <a:solidFill>
                      <a:srgbClr val="253957"/>
                    </a:solidFill>
                    <a:sym typeface="Arial Narrow"/>
                  </a:rPr>
                  <a:t>не перестраивая модель)</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Количество параметров для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i="1" dirty="0">
                            <a:solidFill>
                              <a:schemeClr val="tx1"/>
                            </a:solidFill>
                            <a:latin typeface="Cambria Math" panose="02040503050406030204" pitchFamily="18" charset="0"/>
                            <a:sym typeface="Arial Narrow"/>
                          </a:rPr>
                          <m:t>𝑑</m:t>
                        </m:r>
                      </m:e>
                    </m:d>
                  </m:oMath>
                </a14:m>
                <a:r>
                  <a:rPr lang="ru-RU" sz="5400" dirty="0">
                    <a:solidFill>
                      <a:srgbClr val="253957"/>
                    </a:solidFill>
                    <a:sym typeface="Arial Narrow"/>
                  </a:rPr>
                  <a:t> растет линейно с количеством документов, что может привести к переобучению.</a:t>
                </a: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342810" y="4542425"/>
                <a:ext cx="21362350" cy="5057795"/>
              </a:xfrm>
              <a:prstGeom prst="rect">
                <a:avLst/>
              </a:prstGeom>
              <a:blipFill>
                <a:blip r:embed="rId4"/>
                <a:stretch>
                  <a:fillRect l="-1712" t="-3614" b="-6386"/>
                </a:stretch>
              </a:blipFill>
            </p:spPr>
            <p:txBody>
              <a:bodyPr/>
              <a:lstStyle/>
              <a:p>
                <a:r>
                  <a:rPr lang="ru-RU">
                    <a:noFill/>
                  </a:rPr>
                  <a:t> </a:t>
                </a:r>
              </a:p>
            </p:txBody>
          </p:sp>
        </mc:Fallback>
      </mc:AlternateContent>
    </p:spTree>
    <p:extLst>
      <p:ext uri="{BB962C8B-B14F-4D97-AF65-F5344CB8AC3E}">
        <p14:creationId xmlns:p14="http://schemas.microsoft.com/office/powerpoint/2010/main" val="411913781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1" name="Прямоугольник 10"/>
              <p:cNvSpPr/>
              <p:nvPr/>
            </p:nvSpPr>
            <p:spPr>
              <a:xfrm>
                <a:off x="1488834" y="4936483"/>
                <a:ext cx="21362350" cy="294439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Основная идея: </a:t>
                </a:r>
                <a:r>
                  <a:rPr lang="ru-RU" sz="5400" dirty="0">
                    <a:solidFill>
                      <a:srgbClr val="253957"/>
                    </a:solidFill>
                    <a:sym typeface="Arial Narrow"/>
                  </a:rPr>
                  <a:t>Каждый </a:t>
                </a:r>
                <a:r>
                  <a:rPr lang="ru-RU" sz="5400" b="1" dirty="0">
                    <a:solidFill>
                      <a:srgbClr val="253957"/>
                    </a:solidFill>
                    <a:sym typeface="Arial Narrow"/>
                  </a:rPr>
                  <a:t>документ</a:t>
                </a:r>
                <a:r>
                  <a:rPr lang="ru-RU" sz="5400" dirty="0">
                    <a:solidFill>
                      <a:srgbClr val="253957"/>
                    </a:solidFill>
                    <a:sym typeface="Arial Narrow"/>
                  </a:rPr>
                  <a:t> – комбинация различных </a:t>
                </a:r>
                <a:r>
                  <a:rPr lang="en-US" sz="5400" b="1" dirty="0">
                    <a:solidFill>
                      <a:srgbClr val="253957"/>
                    </a:solidFill>
                    <a:sym typeface="Arial Narrow"/>
                  </a:rPr>
                  <a:t> </a:t>
                </a:r>
                <a:r>
                  <a:rPr lang="ru-RU" sz="5400" dirty="0">
                    <a:solidFill>
                      <a:srgbClr val="253957"/>
                    </a:solidFill>
                    <a:sym typeface="Arial Narrow"/>
                  </a:rPr>
                  <a:t>тем, распределение вероятностей на темах </a:t>
                </a:r>
                <a14:m>
                  <m:oMath xmlns:m="http://schemas.openxmlformats.org/officeDocument/2006/math">
                    <m:r>
                      <a:rPr lang="en-US" sz="5400" i="1" dirty="0">
                        <a:solidFill>
                          <a:schemeClr val="tx1"/>
                        </a:solidFill>
                        <a:latin typeface="Cambria Math" panose="02040503050406030204" pitchFamily="18" charset="0"/>
                        <a:ea typeface="Cambria Math" panose="02040503050406030204" pitchFamily="18" charset="0"/>
                        <a:sym typeface="Arial Narrow"/>
                      </a:rPr>
                      <m:t>𝑃</m:t>
                    </m:r>
                    <m:d>
                      <m:dPr>
                        <m:ctrlPr>
                          <a:rPr lang="en-US" sz="5400" i="1" dirty="0">
                            <a:solidFill>
                              <a:schemeClr val="tx1"/>
                            </a:solidFill>
                            <a:latin typeface="Cambria Math" panose="02040503050406030204" pitchFamily="18" charset="0"/>
                            <a:ea typeface="Cambria Math" panose="02040503050406030204" pitchFamily="18" charset="0"/>
                            <a:sym typeface="Arial Narrow"/>
                          </a:rPr>
                        </m:ctrlPr>
                      </m:dPr>
                      <m:e>
                        <m:r>
                          <a:rPr lang="en-US" sz="5400" i="1" dirty="0">
                            <a:solidFill>
                              <a:schemeClr val="tx1"/>
                            </a:solidFill>
                            <a:latin typeface="Cambria Math" panose="02040503050406030204" pitchFamily="18" charset="0"/>
                            <a:sym typeface="Arial Narrow"/>
                          </a:rPr>
                          <m:t>𝑧</m:t>
                        </m:r>
                        <m:r>
                          <a:rPr lang="en-US" sz="5400" i="1" dirty="0">
                            <a:solidFill>
                              <a:schemeClr val="tx1"/>
                            </a:solidFill>
                            <a:latin typeface="Cambria Math" panose="02040503050406030204" pitchFamily="18" charset="0"/>
                            <a:sym typeface="Arial Narrow"/>
                          </a:rPr>
                          <m:t>|</m:t>
                        </m:r>
                        <m:r>
                          <a:rPr lang="en-US" sz="5400" i="1" dirty="0">
                            <a:solidFill>
                              <a:schemeClr val="tx1"/>
                            </a:solidFill>
                            <a:latin typeface="Cambria Math" panose="02040503050406030204" pitchFamily="18" charset="0"/>
                            <a:sym typeface="Arial Narrow"/>
                          </a:rPr>
                          <m:t>𝑑</m:t>
                        </m:r>
                      </m:e>
                    </m:d>
                  </m:oMath>
                </a14:m>
                <a:r>
                  <a:rPr lang="ru-RU" sz="5400" dirty="0">
                    <a:solidFill>
                      <a:srgbClr val="253957"/>
                    </a:solidFill>
                    <a:sym typeface="Arial Narrow"/>
                  </a:rPr>
                  <a:t> </a:t>
                </a: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mc:Choice>
        <mc:Fallback xmlns="">
          <p:sp>
            <p:nvSpPr>
              <p:cNvPr id="11" name="Прямоугольник 10"/>
              <p:cNvSpPr>
                <a:spLocks noRot="1" noChangeAspect="1" noMove="1" noResize="1" noEditPoints="1" noAdjustHandles="1" noChangeArrowheads="1" noChangeShapeType="1" noTextEdit="1"/>
              </p:cNvSpPr>
              <p:nvPr/>
            </p:nvSpPr>
            <p:spPr>
              <a:xfrm>
                <a:off x="1488834" y="4936483"/>
                <a:ext cx="21362350" cy="2944396"/>
              </a:xfrm>
              <a:prstGeom prst="rect">
                <a:avLst/>
              </a:prstGeom>
              <a:blipFill>
                <a:blip r:embed="rId4"/>
                <a:stretch>
                  <a:fillRect l="-1512" t="-5797"/>
                </a:stretch>
              </a:blipFill>
            </p:spPr>
            <p:txBody>
              <a:bodyPr/>
              <a:lstStyle/>
              <a:p>
                <a:r>
                  <a:rPr lang="ru-RU">
                    <a:noFill/>
                  </a:rPr>
                  <a:t> </a:t>
                </a:r>
              </a:p>
            </p:txBody>
          </p:sp>
        </mc:Fallback>
      </mc:AlternateContent>
      <p:sp>
        <p:nvSpPr>
          <p:cNvPr id="2" name="Прямоугольник 1"/>
          <p:cNvSpPr/>
          <p:nvPr/>
        </p:nvSpPr>
        <p:spPr>
          <a:xfrm>
            <a:off x="1826395" y="11970568"/>
            <a:ext cx="21649728" cy="1200329"/>
          </a:xfrm>
          <a:prstGeom prst="rect">
            <a:avLst/>
          </a:prstGeom>
        </p:spPr>
        <p:txBody>
          <a:bodyPr wrap="square">
            <a:spAutoFit/>
          </a:bodyPr>
          <a:lstStyle/>
          <a:p>
            <a:pPr algn="l"/>
            <a:r>
              <a:rPr lang="en-GB" sz="3600" dirty="0" err="1">
                <a:solidFill>
                  <a:srgbClr val="253957"/>
                </a:solidFill>
                <a:latin typeface="+mn-lt"/>
              </a:rPr>
              <a:t>Blei</a:t>
            </a:r>
            <a:r>
              <a:rPr lang="en-GB" sz="3600" dirty="0">
                <a:solidFill>
                  <a:srgbClr val="253957"/>
                </a:solidFill>
                <a:latin typeface="+mn-lt"/>
              </a:rPr>
              <a:t>, David M., Ng, Andrew Y., Jordan, Michael I: </a:t>
            </a:r>
            <a:r>
              <a:rPr lang="en-US" sz="3600" dirty="0">
                <a:solidFill>
                  <a:srgbClr val="253957"/>
                </a:solidFill>
                <a:latin typeface="+mn-lt"/>
              </a:rPr>
              <a:t>“</a:t>
            </a:r>
            <a:r>
              <a:rPr lang="en-GB" sz="3600" dirty="0">
                <a:solidFill>
                  <a:srgbClr val="253957"/>
                </a:solidFill>
                <a:latin typeface="+mn-lt"/>
              </a:rPr>
              <a:t>Latent Dirichlet Allocation”, Journal of Machine Learning, 2003. DOI:10.1162/jmlr.2003.3.4-5.993</a:t>
            </a:r>
            <a:endParaRPr lang="ru-RU" sz="3600" dirty="0">
              <a:solidFill>
                <a:srgbClr val="253957"/>
              </a:solidFill>
              <a:latin typeface="+mn-lt"/>
            </a:endParaRPr>
          </a:p>
        </p:txBody>
      </p:sp>
    </p:spTree>
    <p:extLst>
      <p:ext uri="{BB962C8B-B14F-4D97-AF65-F5344CB8AC3E}">
        <p14:creationId xmlns:p14="http://schemas.microsoft.com/office/powerpoint/2010/main" val="36060550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1720272" y="4763716"/>
            <a:ext cx="9649072" cy="5737698"/>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err="1">
                <a:solidFill>
                  <a:srgbClr val="253957"/>
                </a:solidFill>
                <a:sym typeface="Arial Narrow"/>
              </a:rPr>
              <a:t>мультиномиальное</a:t>
            </a:r>
            <a:r>
              <a:rPr lang="ru-RU" sz="7200" b="1" cap="all" dirty="0">
                <a:solidFill>
                  <a:srgbClr val="253957"/>
                </a:solidFill>
                <a:sym typeface="Arial Narrow"/>
              </a:rPr>
              <a:t> распределение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5"/>
          <a:stretch>
            <a:fillRect/>
          </a:stretch>
        </p:blipFill>
        <p:spPr>
          <a:xfrm>
            <a:off x="12408531" y="4369494"/>
            <a:ext cx="10584669" cy="5994299"/>
          </a:xfrm>
          <a:prstGeom prst="rect">
            <a:avLst/>
          </a:prstGeom>
        </p:spPr>
      </p:pic>
    </p:spTree>
    <p:extLst>
      <p:ext uri="{BB962C8B-B14F-4D97-AF65-F5344CB8AC3E}">
        <p14:creationId xmlns:p14="http://schemas.microsoft.com/office/powerpoint/2010/main" val="389700408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Распределение Дирихле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294439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Распределение Дирихле – непрерывное распределение вероятностей, носителем которого является k-мерный </a:t>
            </a:r>
            <a:r>
              <a:rPr lang="ru-RU" sz="5400" dirty="0" err="1">
                <a:solidFill>
                  <a:srgbClr val="253957"/>
                </a:solidFill>
                <a:sym typeface="Arial Narrow"/>
              </a:rPr>
              <a:t>симплекc</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«Распределение распределений»</a:t>
            </a:r>
            <a:endParaRPr lang="en-US" sz="5400" dirty="0">
              <a:solidFill>
                <a:srgbClr val="253957"/>
              </a:solidFill>
              <a:sym typeface="Arial Narrow"/>
            </a:endParaRPr>
          </a:p>
        </p:txBody>
      </p:sp>
      <p:pic>
        <p:nvPicPr>
          <p:cNvPr id="25602" name="Picture 2" descr="https://hsto.org/getpro/habr/post_images/891/6ab/680/8916ab68010dac3bb199fa6c8bd2e7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080" y="7300742"/>
            <a:ext cx="14204195" cy="6423691"/>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5"/>
          <a:stretch>
            <a:fillRect/>
          </a:stretch>
        </p:blipFill>
        <p:spPr>
          <a:xfrm>
            <a:off x="15288344" y="5087533"/>
            <a:ext cx="7134150" cy="2410716"/>
          </a:xfrm>
          <a:prstGeom prst="rect">
            <a:avLst/>
          </a:prstGeom>
        </p:spPr>
      </p:pic>
    </p:spTree>
    <p:extLst>
      <p:ext uri="{BB962C8B-B14F-4D97-AF65-F5344CB8AC3E}">
        <p14:creationId xmlns:p14="http://schemas.microsoft.com/office/powerpoint/2010/main" val="44757114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Распределение Дирихле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026" name="Picture 2" descr="Multiple probability density functions for Dirichlet distributions on the 2-sim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5096" y="3977680"/>
            <a:ext cx="12673408" cy="10138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31701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Распределение Дирихле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2944396"/>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Распределение Дирихле – непрерывное распределение вероятностей, носителем которого является k-мерный </a:t>
            </a:r>
            <a:r>
              <a:rPr lang="ru-RU" sz="5400" dirty="0" err="1">
                <a:solidFill>
                  <a:srgbClr val="253957"/>
                </a:solidFill>
                <a:sym typeface="Arial Narrow"/>
              </a:rPr>
              <a:t>симплекc</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«Распределение распределений»</a:t>
            </a:r>
            <a:endParaRPr lang="en-US" sz="5400" dirty="0">
              <a:solidFill>
                <a:srgbClr val="253957"/>
              </a:solidFill>
              <a:sym typeface="Arial Narrow"/>
            </a:endParaRPr>
          </a:p>
        </p:txBody>
      </p:sp>
      <p:pic>
        <p:nvPicPr>
          <p:cNvPr id="62466" name="Picture 2" descr="https://habrastorage.org/getpro/habr/post_images/332/94c/472/33294c472239e99c9af3869286f8416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5043" y="7855851"/>
            <a:ext cx="16727402" cy="4690543"/>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5"/>
          <a:stretch>
            <a:fillRect/>
          </a:stretch>
        </p:blipFill>
        <p:spPr>
          <a:xfrm>
            <a:off x="15637726" y="5184839"/>
            <a:ext cx="7350174" cy="2483713"/>
          </a:xfrm>
          <a:prstGeom prst="rect">
            <a:avLst/>
          </a:prstGeom>
        </p:spPr>
      </p:pic>
    </p:spTree>
    <p:extLst>
      <p:ext uri="{BB962C8B-B14F-4D97-AF65-F5344CB8AC3E}">
        <p14:creationId xmlns:p14="http://schemas.microsoft.com/office/powerpoint/2010/main" val="6915203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61442" name="Picture 2" descr="https://habrastorage.org/getpro/habr/post_images/46e/401/465/46e4014652374181426834ec711901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514" y="3257600"/>
            <a:ext cx="15262966" cy="988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8835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3917531" y="6497960"/>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defRPr sz="7000" b="1" cap="all">
                <a:solidFill>
                  <a:srgbClr val="253957"/>
                </a:solidFill>
                <a:latin typeface="+mn-lt"/>
                <a:ea typeface="+mn-ea"/>
                <a:cs typeface="+mn-cs"/>
                <a:sym typeface="Arial Narrow"/>
              </a:defRPr>
            </a:pPr>
            <a:r>
              <a:rPr lang="ru-RU" dirty="0"/>
              <a:t>Лекция </a:t>
            </a:r>
            <a:r>
              <a:rPr lang="en-US" dirty="0"/>
              <a:t>5</a:t>
            </a:r>
          </a:p>
          <a:p>
            <a:pPr>
              <a:defRPr sz="7000" b="1" cap="all">
                <a:solidFill>
                  <a:srgbClr val="253957"/>
                </a:solidFill>
                <a:latin typeface="+mn-lt"/>
                <a:ea typeface="+mn-ea"/>
                <a:cs typeface="+mn-cs"/>
                <a:sym typeface="Arial Narrow"/>
              </a:defRPr>
            </a:pPr>
            <a:r>
              <a:rPr lang="ru-RU" dirty="0"/>
              <a:t>Тематическое моделирование</a:t>
            </a:r>
            <a:endParaRPr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2"/>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95686903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408" y="3473624"/>
            <a:ext cx="8424936" cy="9687811"/>
          </a:xfrm>
          <a:prstGeom prst="rect">
            <a:avLst/>
          </a:prstGeom>
        </p:spPr>
      </p:pic>
    </p:spTree>
    <p:extLst>
      <p:ext uri="{BB962C8B-B14F-4D97-AF65-F5344CB8AC3E}">
        <p14:creationId xmlns:p14="http://schemas.microsoft.com/office/powerpoint/2010/main" val="14602624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184" y="2668498"/>
            <a:ext cx="12668399" cy="10122880"/>
          </a:xfrm>
          <a:prstGeom prst="rect">
            <a:avLst/>
          </a:prstGeom>
        </p:spPr>
      </p:pic>
    </p:spTree>
    <p:extLst>
      <p:ext uri="{BB962C8B-B14F-4D97-AF65-F5344CB8AC3E}">
        <p14:creationId xmlns:p14="http://schemas.microsoft.com/office/powerpoint/2010/main" val="125261348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mc:AlternateContent xmlns:mc="http://schemas.openxmlformats.org/markup-compatibility/2006" xmlns:a14="http://schemas.microsoft.com/office/drawing/2010/main">
        <mc:Choice Requires="a14">
          <p:sp>
            <p:nvSpPr>
              <p:cNvPr id="10" name="Прямоугольник 9"/>
              <p:cNvSpPr/>
              <p:nvPr/>
            </p:nvSpPr>
            <p:spPr>
              <a:xfrm>
                <a:off x="1180205" y="4542172"/>
                <a:ext cx="14108139" cy="6340197"/>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Из распределения </a:t>
                </a:r>
                <a:r>
                  <a:rPr lang="en-GB" sz="4800" dirty="0">
                    <a:solidFill>
                      <a:srgbClr val="253957"/>
                    </a:solidFill>
                    <a:sym typeface="Arial Narrow"/>
                  </a:rPr>
                  <a:t> </a:t>
                </a:r>
                <a14:m>
                  <m:oMath xmlns:m="http://schemas.openxmlformats.org/officeDocument/2006/math">
                    <m:r>
                      <m:rPr>
                        <m:sty m:val="p"/>
                      </m:rPr>
                      <a:rPr lang="en-GB" sz="4800" i="0" dirty="0" smtClean="0">
                        <a:solidFill>
                          <a:schemeClr val="tx1"/>
                        </a:solidFill>
                        <a:latin typeface="Cambria Math" panose="02040503050406030204" pitchFamily="18" charset="0"/>
                        <a:sym typeface="Arial Narrow"/>
                      </a:rPr>
                      <m:t>Dir</m:t>
                    </m:r>
                    <m:r>
                      <a:rPr lang="en-GB" sz="4800" i="1" dirty="0" smtClean="0">
                        <a:solidFill>
                          <a:schemeClr val="tx1"/>
                        </a:solidFill>
                        <a:latin typeface="Cambria Math" panose="02040503050406030204" pitchFamily="18" charset="0"/>
                        <a:sym typeface="Arial Narrow"/>
                      </a:rPr>
                      <m:t>(</m:t>
                    </m:r>
                    <m:r>
                      <a:rPr lang="el-GR" sz="4800" i="1" dirty="0">
                        <a:solidFill>
                          <a:schemeClr val="tx1"/>
                        </a:solidFill>
                        <a:latin typeface="Cambria Math" panose="02040503050406030204" pitchFamily="18" charset="0"/>
                        <a:sym typeface="Arial Narrow"/>
                      </a:rPr>
                      <m:t>𝛼</m:t>
                    </m:r>
                    <m:r>
                      <a:rPr lang="el-GR" sz="4800" i="1" dirty="0" smtClean="0">
                        <a:solidFill>
                          <a:schemeClr val="tx1"/>
                        </a:solidFill>
                        <a:latin typeface="Cambria Math" panose="02040503050406030204" pitchFamily="18" charset="0"/>
                        <a:sym typeface="Arial Narrow"/>
                      </a:rPr>
                      <m:t>)</m:t>
                    </m:r>
                    <m:r>
                      <a:rPr lang="ru-RU" sz="4800" i="1" dirty="0" smtClean="0">
                        <a:solidFill>
                          <a:schemeClr val="tx1"/>
                        </a:solidFill>
                        <a:latin typeface="Cambria Math" panose="02040503050406030204" pitchFamily="18" charset="0"/>
                        <a:sym typeface="Arial Narrow"/>
                      </a:rPr>
                      <m:t> </m:t>
                    </m:r>
                  </m:oMath>
                </a14:m>
                <a:r>
                  <a:rPr lang="ru-RU" sz="4800" dirty="0">
                    <a:solidFill>
                      <a:srgbClr val="253957"/>
                    </a:solidFill>
                    <a:sym typeface="Arial Narrow"/>
                  </a:rPr>
                  <a:t>мы получаем распределение тем </a:t>
                </a:r>
                <a14:m>
                  <m:oMath xmlns:m="http://schemas.openxmlformats.org/officeDocument/2006/math">
                    <m:r>
                      <a:rPr lang="en-US" sz="4800" i="1" dirty="0">
                        <a:solidFill>
                          <a:schemeClr val="tx1"/>
                        </a:solidFill>
                        <a:latin typeface="Cambria Math" panose="02040503050406030204" pitchFamily="18" charset="0"/>
                        <a:sym typeface="Arial Narrow"/>
                      </a:rPr>
                      <m:t>𝜃</m:t>
                    </m:r>
                    <m:r>
                      <a:rPr lang="ru-RU" sz="4800" b="0" i="1" dirty="0" smtClean="0">
                        <a:solidFill>
                          <a:schemeClr val="tx1"/>
                        </a:solidFill>
                        <a:latin typeface="Cambria Math" panose="02040503050406030204" pitchFamily="18" charset="0"/>
                        <a:sym typeface="Arial Narrow"/>
                      </a:rPr>
                      <m:t> </m:t>
                    </m:r>
                  </m:oMath>
                </a14:m>
                <a:r>
                  <a:rPr lang="ru-RU" sz="4800" dirty="0">
                    <a:solidFill>
                      <a:srgbClr val="253957"/>
                    </a:solidFill>
                    <a:sym typeface="Arial Narrow"/>
                  </a:rPr>
                  <a:t>или смесь тем для конкретного документа</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Выбираем скрытый класс (тему) </a:t>
                </a:r>
                <a14:m>
                  <m:oMath xmlns:m="http://schemas.openxmlformats.org/officeDocument/2006/math">
                    <m:r>
                      <a:rPr lang="en-US" sz="4800" i="1" dirty="0">
                        <a:solidFill>
                          <a:schemeClr val="tx1"/>
                        </a:solidFill>
                        <a:latin typeface="Cambria Math" panose="02040503050406030204" pitchFamily="18" charset="0"/>
                        <a:sym typeface="Arial Narrow"/>
                      </a:rPr>
                      <m:t>𝑧</m:t>
                    </m:r>
                    <m:r>
                      <a:rPr lang="en-US" sz="4800" i="1" dirty="0">
                        <a:solidFill>
                          <a:schemeClr val="tx1"/>
                        </a:solidFill>
                        <a:latin typeface="Cambria Math" panose="02040503050406030204" pitchFamily="18" charset="0"/>
                        <a:sym typeface="Arial Narrow"/>
                      </a:rPr>
                      <m:t> </m:t>
                    </m:r>
                  </m:oMath>
                </a14:m>
                <a:r>
                  <a:rPr lang="ru-RU" sz="4800" dirty="0">
                    <a:solidFill>
                      <a:srgbClr val="253957"/>
                    </a:solidFill>
                    <a:sym typeface="Arial Narrow"/>
                  </a:rPr>
                  <a:t>из </a:t>
                </a:r>
                <a14:m>
                  <m:oMath xmlns:m="http://schemas.openxmlformats.org/officeDocument/2006/math">
                    <m:r>
                      <a:rPr lang="en-US" sz="4800" i="1" dirty="0">
                        <a:solidFill>
                          <a:schemeClr val="tx1"/>
                        </a:solidFill>
                        <a:latin typeface="Cambria Math" panose="02040503050406030204" pitchFamily="18" charset="0"/>
                        <a:sym typeface="Arial Narrow"/>
                      </a:rPr>
                      <m:t>𝜃</m:t>
                    </m:r>
                  </m:oMath>
                </a14:m>
                <a:endParaRPr lang="ru-RU"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Из распределения </a:t>
                </a:r>
                <a14:m>
                  <m:oMath xmlns:m="http://schemas.openxmlformats.org/officeDocument/2006/math">
                    <m:r>
                      <m:rPr>
                        <m:sty m:val="p"/>
                      </m:rPr>
                      <a:rPr lang="en-GB" sz="4800" i="0" dirty="0" smtClean="0">
                        <a:solidFill>
                          <a:schemeClr val="tx1"/>
                        </a:solidFill>
                        <a:latin typeface="Cambria Math" panose="02040503050406030204" pitchFamily="18" charset="0"/>
                        <a:sym typeface="Arial Narrow"/>
                      </a:rPr>
                      <m:t>Dir</m:t>
                    </m:r>
                    <m:r>
                      <a:rPr lang="en-GB" sz="4800" i="1" dirty="0" smtClean="0">
                        <a:solidFill>
                          <a:schemeClr val="tx1"/>
                        </a:solidFill>
                        <a:latin typeface="Cambria Math" panose="02040503050406030204" pitchFamily="18" charset="0"/>
                        <a:sym typeface="Arial Narrow"/>
                      </a:rPr>
                      <m:t>(</m:t>
                    </m:r>
                    <m:r>
                      <a:rPr lang="en-GB" sz="4800" i="1" dirty="0" smtClean="0">
                        <a:solidFill>
                          <a:schemeClr val="tx1"/>
                        </a:solidFill>
                        <a:latin typeface="Cambria Math" panose="02040503050406030204" pitchFamily="18" charset="0"/>
                        <a:sym typeface="Arial Narrow"/>
                      </a:rPr>
                      <m:t>𝛽</m:t>
                    </m:r>
                    <m:r>
                      <a:rPr lang="en-GB" sz="4800" i="1" dirty="0" smtClean="0">
                        <a:solidFill>
                          <a:schemeClr val="tx1"/>
                        </a:solidFill>
                        <a:latin typeface="Cambria Math" panose="02040503050406030204" pitchFamily="18" charset="0"/>
                        <a:sym typeface="Arial Narrow"/>
                      </a:rPr>
                      <m:t>) </m:t>
                    </m:r>
                  </m:oMath>
                </a14:m>
                <a:r>
                  <a:rPr lang="ru-RU" sz="4800" dirty="0">
                    <a:solidFill>
                      <a:srgbClr val="253957"/>
                    </a:solidFill>
                    <a:sym typeface="Arial Narrow"/>
                  </a:rPr>
                  <a:t>мы получаем распределение  </a:t>
                </a:r>
                <a14:m>
                  <m:oMath xmlns:m="http://schemas.openxmlformats.org/officeDocument/2006/math">
                    <m:r>
                      <a:rPr lang="ru-RU" sz="4800" b="0" i="1" dirty="0" smtClean="0">
                        <a:solidFill>
                          <a:schemeClr val="tx1"/>
                        </a:solidFill>
                        <a:latin typeface="Cambria Math" panose="02040503050406030204" pitchFamily="18" charset="0"/>
                        <a:sym typeface="Arial Narrow"/>
                      </a:rPr>
                      <m:t>𝜙</m:t>
                    </m:r>
                    <m:r>
                      <a:rPr lang="ru-RU" sz="4800" b="0" i="0" dirty="0" smtClean="0">
                        <a:solidFill>
                          <a:schemeClr val="tx1"/>
                        </a:solidFill>
                        <a:latin typeface="Cambria Math" panose="02040503050406030204" pitchFamily="18" charset="0"/>
                        <a:sym typeface="Arial Narrow"/>
                      </a:rPr>
                      <m:t> </m:t>
                    </m:r>
                  </m:oMath>
                </a14:m>
                <a:r>
                  <a:rPr lang="ru-RU" sz="4800" dirty="0">
                    <a:solidFill>
                      <a:srgbClr val="253957"/>
                    </a:solidFill>
                    <a:sym typeface="Arial Narrow"/>
                  </a:rPr>
                  <a:t>на словах (аналог языковой модели) для темы </a:t>
                </a:r>
                <a14:m>
                  <m:oMath xmlns:m="http://schemas.openxmlformats.org/officeDocument/2006/math">
                    <m:r>
                      <a:rPr lang="en-US" sz="4800" i="1" dirty="0">
                        <a:solidFill>
                          <a:schemeClr val="tx1"/>
                        </a:solidFill>
                        <a:latin typeface="Cambria Math" panose="02040503050406030204" pitchFamily="18" charset="0"/>
                        <a:sym typeface="Arial Narrow"/>
                      </a:rPr>
                      <m:t>𝑧</m:t>
                    </m:r>
                  </m:oMath>
                </a14:m>
                <a:endParaRPr lang="en-GB" sz="4800"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Генерируем слово</a:t>
                </a:r>
                <a:r>
                  <a:rPr lang="en-GB" sz="4800" dirty="0">
                    <a:solidFill>
                      <a:srgbClr val="253957"/>
                    </a:solidFill>
                    <a:sym typeface="Arial Narrow"/>
                  </a:rPr>
                  <a:t> </a:t>
                </a:r>
                <a14:m>
                  <m:oMath xmlns:m="http://schemas.openxmlformats.org/officeDocument/2006/math">
                    <m:r>
                      <a:rPr lang="en-US" sz="4800" i="1" dirty="0">
                        <a:solidFill>
                          <a:schemeClr val="tx1"/>
                        </a:solidFill>
                        <a:latin typeface="Cambria Math" panose="02040503050406030204" pitchFamily="18" charset="0"/>
                        <a:sym typeface="Arial Narrow"/>
                      </a:rPr>
                      <m:t>𝑤</m:t>
                    </m:r>
                    <m:r>
                      <a:rPr lang="en-US" sz="4800" i="1" dirty="0">
                        <a:solidFill>
                          <a:schemeClr val="tx1"/>
                        </a:solidFill>
                        <a:latin typeface="Cambria Math" panose="02040503050406030204" pitchFamily="18" charset="0"/>
                        <a:sym typeface="Arial Narrow"/>
                      </a:rPr>
                      <m:t> </m:t>
                    </m:r>
                  </m:oMath>
                </a14:m>
                <a:r>
                  <a:rPr lang="ru-RU" sz="4800" dirty="0">
                    <a:solidFill>
                      <a:srgbClr val="253957"/>
                    </a:solidFill>
                    <a:sym typeface="Arial Narrow"/>
                  </a:rPr>
                  <a:t>из</a:t>
                </a:r>
                <a:r>
                  <a:rPr lang="en-US" sz="4800" dirty="0">
                    <a:solidFill>
                      <a:srgbClr val="253957"/>
                    </a:solidFill>
                    <a:sym typeface="Arial Narrow"/>
                  </a:rPr>
                  <a:t> </a:t>
                </a:r>
                <a14:m>
                  <m:oMath xmlns:m="http://schemas.openxmlformats.org/officeDocument/2006/math">
                    <m:r>
                      <a:rPr lang="ru-RU" sz="4800" i="1" dirty="0">
                        <a:solidFill>
                          <a:schemeClr val="tx1"/>
                        </a:solidFill>
                        <a:latin typeface="Cambria Math" panose="02040503050406030204" pitchFamily="18" charset="0"/>
                        <a:sym typeface="Arial Narrow"/>
                      </a:rPr>
                      <m:t>𝜙</m:t>
                    </m:r>
                    <m:r>
                      <a:rPr lang="ru-RU" sz="4800" dirty="0">
                        <a:solidFill>
                          <a:schemeClr val="tx1"/>
                        </a:solidFill>
                        <a:latin typeface="Cambria Math" panose="02040503050406030204" pitchFamily="18" charset="0"/>
                        <a:sym typeface="Arial Narrow"/>
                      </a:rPr>
                      <m:t> </m:t>
                    </m:r>
                  </m:oMath>
                </a14:m>
                <a:endParaRPr lang="en-US" sz="4800" dirty="0">
                  <a:solidFill>
                    <a:srgbClr val="253957"/>
                  </a:solidFill>
                  <a:sym typeface="Arial Narrow"/>
                </a:endParaRPr>
              </a:p>
            </p:txBody>
          </p:sp>
        </mc:Choice>
        <mc:Fallback xmlns="">
          <p:sp>
            <p:nvSpPr>
              <p:cNvPr id="10" name="Прямоугольник 9"/>
              <p:cNvSpPr>
                <a:spLocks noRot="1" noChangeAspect="1" noMove="1" noResize="1" noEditPoints="1" noAdjustHandles="1" noChangeArrowheads="1" noChangeShapeType="1" noTextEdit="1"/>
              </p:cNvSpPr>
              <p:nvPr/>
            </p:nvSpPr>
            <p:spPr>
              <a:xfrm>
                <a:off x="1180205" y="4542172"/>
                <a:ext cx="14108139" cy="6340197"/>
              </a:xfrm>
              <a:prstGeom prst="rect">
                <a:avLst/>
              </a:prstGeom>
              <a:blipFill>
                <a:blip r:embed="rId4"/>
                <a:stretch>
                  <a:fillRect l="-1815" t="-2212" r="-3500" b="-4135"/>
                </a:stretch>
              </a:blipFill>
            </p:spPr>
            <p:txBody>
              <a:bodyPr/>
              <a:lstStyle/>
              <a:p>
                <a:r>
                  <a:rPr lang="ru-RU">
                    <a:noFill/>
                  </a:rPr>
                  <a:t> </a:t>
                </a:r>
              </a:p>
            </p:txBody>
          </p:sp>
        </mc:Fallback>
      </mc:AlternateContent>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8384" y="3257600"/>
            <a:ext cx="7665025" cy="8813992"/>
          </a:xfrm>
          <a:prstGeom prst="rect">
            <a:avLst/>
          </a:prstGeom>
        </p:spPr>
      </p:pic>
    </p:spTree>
    <p:extLst>
      <p:ext uri="{BB962C8B-B14F-4D97-AF65-F5344CB8AC3E}">
        <p14:creationId xmlns:p14="http://schemas.microsoft.com/office/powerpoint/2010/main" val="231747642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4098" name="Picture 2" descr="85066c68036e4e949fe9f680a071f3f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606" y="4049688"/>
            <a:ext cx="21026336" cy="8108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6221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5122" name="Picture 2" descr="db5acced596a400ca6650486904e1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880" y="4337720"/>
            <a:ext cx="19575286" cy="801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54485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LDA</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0" name="Прямоугольник 9"/>
          <p:cNvSpPr/>
          <p:nvPr/>
        </p:nvSpPr>
        <p:spPr>
          <a:xfrm>
            <a:off x="1180205" y="4542172"/>
            <a:ext cx="14108139" cy="4124206"/>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err="1">
                <a:solidFill>
                  <a:srgbClr val="253957"/>
                </a:solidFill>
                <a:sym typeface="Arial Narrow"/>
              </a:rPr>
              <a:t>Сэмплирование</a:t>
            </a:r>
            <a:r>
              <a:rPr lang="ru-RU" sz="4800" dirty="0">
                <a:solidFill>
                  <a:srgbClr val="253957"/>
                </a:solidFill>
                <a:sym typeface="Arial Narrow"/>
              </a:rPr>
              <a:t> Гиббса </a:t>
            </a:r>
            <a:r>
              <a:rPr lang="en-US" sz="4800" dirty="0">
                <a:solidFill>
                  <a:srgbClr val="253957"/>
                </a:solidFill>
                <a:sym typeface="Arial Narrow"/>
              </a:rPr>
              <a:t>(Gibbs Sampling)</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Bayesian </a:t>
            </a:r>
            <a:r>
              <a:rPr lang="en-US" sz="4800" dirty="0" err="1">
                <a:solidFill>
                  <a:srgbClr val="253957"/>
                </a:solidFill>
                <a:sym typeface="Arial Narrow"/>
              </a:rPr>
              <a:t>Variational</a:t>
            </a:r>
            <a:r>
              <a:rPr lang="en-US" sz="4800" dirty="0">
                <a:solidFill>
                  <a:srgbClr val="253957"/>
                </a:solidFill>
                <a:sym typeface="Arial Narrow"/>
              </a:rPr>
              <a:t> Inference</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Expectation-Propagation</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a:t>
            </a:r>
          </a:p>
        </p:txBody>
      </p:sp>
    </p:spTree>
    <p:extLst>
      <p:ext uri="{BB962C8B-B14F-4D97-AF65-F5344CB8AC3E}">
        <p14:creationId xmlns:p14="http://schemas.microsoft.com/office/powerpoint/2010/main" val="316919659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ИМПЛЕМЕНТАЦИИ</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4493538"/>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err="1">
                <a:solidFill>
                  <a:srgbClr val="253957"/>
                </a:solidFill>
                <a:sym typeface="Arial Narrow"/>
              </a:rPr>
              <a:t>Gensim</a:t>
            </a:r>
            <a:r>
              <a:rPr lang="en-US" sz="5400" b="1" dirty="0">
                <a:solidFill>
                  <a:srgbClr val="253957"/>
                </a:solidFill>
                <a:sym typeface="Arial Narrow"/>
              </a:rPr>
              <a:t>: </a:t>
            </a:r>
            <a:r>
              <a:rPr lang="en-US" sz="5400" b="1" dirty="0">
                <a:solidFill>
                  <a:srgbClr val="253957"/>
                </a:solidFill>
                <a:sym typeface="Arial Narrow"/>
                <a:hlinkClick r:id="rId4"/>
              </a:rPr>
              <a:t>https://radimrehurek.com/gensim/</a:t>
            </a:r>
            <a:r>
              <a:rPr lang="en-US" sz="5400" b="1" dirty="0">
                <a:solidFill>
                  <a:srgbClr val="253957"/>
                </a:solidFill>
                <a:sym typeface="Arial Narrow"/>
              </a:rPr>
              <a:t>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err="1">
                <a:solidFill>
                  <a:srgbClr val="253957"/>
                </a:solidFill>
                <a:sym typeface="Arial Narrow"/>
              </a:rPr>
              <a:t>Familia</a:t>
            </a:r>
            <a:r>
              <a:rPr lang="en-US" sz="5400" b="1" dirty="0">
                <a:solidFill>
                  <a:srgbClr val="253957"/>
                </a:solidFill>
                <a:sym typeface="Arial Narrow"/>
              </a:rPr>
              <a:t>: </a:t>
            </a:r>
            <a:r>
              <a:rPr lang="en-US" sz="5400" b="1" dirty="0">
                <a:solidFill>
                  <a:srgbClr val="253957"/>
                </a:solidFill>
                <a:sym typeface="Arial Narrow"/>
                <a:hlinkClick r:id="rId5"/>
              </a:rPr>
              <a:t>https://github.com/baidu/Familia</a:t>
            </a:r>
            <a:r>
              <a:rPr lang="en-US" sz="5400" b="1" dirty="0">
                <a:solidFill>
                  <a:srgbClr val="253957"/>
                </a:solidFill>
                <a:sym typeface="Arial Narrow"/>
              </a:rPr>
              <a:t>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Stanford TMT: </a:t>
            </a:r>
            <a:r>
              <a:rPr lang="en-US" sz="5400" b="1" dirty="0">
                <a:solidFill>
                  <a:srgbClr val="253957"/>
                </a:solidFill>
                <a:sym typeface="Arial Narrow"/>
                <a:hlinkClick r:id="rId6"/>
              </a:rPr>
              <a:t>https://nlp.stanford.edu/software/tmt/tmt-0.4/</a:t>
            </a:r>
            <a:r>
              <a:rPr lang="en-US" sz="5400" b="1" dirty="0">
                <a:solidFill>
                  <a:srgbClr val="253957"/>
                </a:solidFill>
                <a:sym typeface="Arial Narrow"/>
              </a:rPr>
              <a:t> </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err="1">
                <a:solidFill>
                  <a:srgbClr val="253957"/>
                </a:solidFill>
                <a:sym typeface="Arial Narrow"/>
              </a:rPr>
              <a:t>Sklearn</a:t>
            </a:r>
            <a:endParaRPr lang="en-US" sz="5400" dirty="0">
              <a:solidFill>
                <a:srgbClr val="253957"/>
              </a:solidFill>
              <a:sym typeface="Arial Narrow"/>
            </a:endParaRPr>
          </a:p>
        </p:txBody>
      </p:sp>
    </p:spTree>
    <p:extLst>
      <p:ext uri="{BB962C8B-B14F-4D97-AF65-F5344CB8AC3E}">
        <p14:creationId xmlns:p14="http://schemas.microsoft.com/office/powerpoint/2010/main" val="293919756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err="1">
                <a:solidFill>
                  <a:srgbClr val="253957"/>
                </a:solidFill>
                <a:sym typeface="Arial Narrow"/>
              </a:rPr>
              <a:t>Gensim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14340" name="Picture 4" descr="Image result for Gensi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405" y="4795724"/>
            <a:ext cx="11883604" cy="433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2843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ARTM</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9366667"/>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Additive Regularization for Topic Modeling:</a:t>
            </a:r>
          </a:p>
          <a:p>
            <a:pPr algn="l">
              <a:spcBef>
                <a:spcPts val="2800"/>
              </a:spcBef>
              <a:buSzPct val="100000"/>
              <a:defRPr sz="2800">
                <a:solidFill>
                  <a:srgbClr val="253957"/>
                </a:solidFill>
                <a:latin typeface="+mn-lt"/>
                <a:ea typeface="+mn-ea"/>
                <a:cs typeface="+mn-cs"/>
                <a:sym typeface="Arial Narrow"/>
              </a:defRPr>
            </a:pPr>
            <a:r>
              <a:rPr lang="en-US" sz="5400" dirty="0" err="1">
                <a:solidFill>
                  <a:srgbClr val="253957"/>
                </a:solidFill>
                <a:sym typeface="Arial Narrow"/>
              </a:rPr>
              <a:t>Vorontsov</a:t>
            </a:r>
            <a:r>
              <a:rPr lang="en-US" sz="5400" dirty="0">
                <a:solidFill>
                  <a:srgbClr val="253957"/>
                </a:solidFill>
                <a:sym typeface="Arial Narrow"/>
              </a:rPr>
              <a:t> K. V., </a:t>
            </a:r>
            <a:r>
              <a:rPr lang="en-US" sz="5400" dirty="0" err="1">
                <a:solidFill>
                  <a:srgbClr val="253957"/>
                </a:solidFill>
                <a:sym typeface="Arial Narrow"/>
              </a:rPr>
              <a:t>Potapenko</a:t>
            </a:r>
            <a:r>
              <a:rPr lang="en-US" sz="5400" dirty="0">
                <a:solidFill>
                  <a:srgbClr val="253957"/>
                </a:solidFill>
                <a:sym typeface="Arial Narrow"/>
              </a:rPr>
              <a:t> A. A. Additive Regularization of Topic Models // Machine Learning Journal. Special Issue “Data Analysis and Intelligent Optimization with Applications”</a:t>
            </a:r>
          </a:p>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hlinkClick r:id="rId4"/>
              </a:rPr>
              <a:t>https://bigartm.readthedocs.io/en/stable/</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Обзор методов: </a:t>
            </a:r>
            <a:r>
              <a:rPr lang="en-US" sz="5400" dirty="0">
                <a:solidFill>
                  <a:srgbClr val="253957"/>
                </a:solidFill>
                <a:sym typeface="Arial Narrow"/>
                <a:hlinkClick r:id="rId5"/>
              </a:rPr>
              <a:t>http://www.machinelearning.ru/wiki/images/d/d5/Voron17survey-artm.pdf</a:t>
            </a: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22387498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Extensions</a:t>
            </a:r>
          </a:p>
          <a:p>
            <a:pPr algn="l">
              <a:defRPr sz="7000" b="1" cap="all">
                <a:solidFill>
                  <a:srgbClr val="253957"/>
                </a:solidFill>
                <a:latin typeface="+mn-lt"/>
                <a:ea typeface="+mn-ea"/>
                <a:cs typeface="+mn-cs"/>
                <a:sym typeface="Arial Narrow"/>
              </a:defRPr>
            </a:pP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461370" y="4356346"/>
            <a:ext cx="21362350" cy="8063746"/>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Correlated Topic Models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Pachinko allocation</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Supervised Topic Models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Multilingual Topic Models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Hierarchical Topic Models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Dynamic Topic Models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b="1" dirty="0">
                <a:solidFill>
                  <a:srgbClr val="253957"/>
                </a:solidFill>
                <a:sym typeface="Arial Narrow"/>
              </a:rPr>
              <a:t>Multi-Modal Topic Models</a:t>
            </a:r>
            <a:endParaRPr lang="en-US" sz="5400" dirty="0">
              <a:solidFill>
                <a:srgbClr val="253957"/>
              </a:solidFill>
              <a:sym typeface="Arial Narrow"/>
            </a:endParaRPr>
          </a:p>
        </p:txBody>
      </p:sp>
    </p:spTree>
    <p:extLst>
      <p:ext uri="{BB962C8B-B14F-4D97-AF65-F5344CB8AC3E}">
        <p14:creationId xmlns:p14="http://schemas.microsoft.com/office/powerpoint/2010/main" val="16715739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980834" y="3749119"/>
            <a:ext cx="12197662" cy="7078861"/>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Пусть нам нужно получить какую-то информацию из корпуса текстов, который слишком велик, чтобы его просмотреть:</a:t>
            </a:r>
            <a:endParaRPr lang="en-US"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Какие темы сегодня актуальны в </a:t>
            </a:r>
            <a:r>
              <a:rPr lang="ru-RU" sz="4800" dirty="0" err="1">
                <a:solidFill>
                  <a:srgbClr val="253957"/>
                </a:solidFill>
                <a:sym typeface="Arial Narrow"/>
              </a:rPr>
              <a:t>Твиттере</a:t>
            </a:r>
            <a:r>
              <a:rPr lang="ru-RU" sz="4800" dirty="0">
                <a:solidFill>
                  <a:srgbClr val="253957"/>
                </a:solidFill>
                <a:sym typeface="Arial Narrow"/>
              </a:rPr>
              <a:t>?</a:t>
            </a:r>
            <a:endParaRPr lang="en-US"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Какие темы исследований получают </a:t>
            </a:r>
            <a:r>
              <a:rPr lang="ru-RU" sz="4800" dirty="0" err="1">
                <a:solidFill>
                  <a:srgbClr val="253957"/>
                </a:solidFill>
                <a:sym typeface="Arial Narrow"/>
              </a:rPr>
              <a:t>грантовое</a:t>
            </a:r>
            <a:r>
              <a:rPr lang="ru-RU" sz="4800" dirty="0">
                <a:solidFill>
                  <a:srgbClr val="253957"/>
                </a:solidFill>
                <a:sym typeface="Arial Narrow"/>
              </a:rPr>
              <a:t> финансирование (и от кого)?</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Обсуждаются ли некоторые темы в Википедии чаще на определенных языках? </a:t>
            </a:r>
            <a:endParaRPr lang="en-US" sz="4800" dirty="0">
              <a:solidFill>
                <a:srgbClr val="253957"/>
              </a:solidFill>
              <a:sym typeface="Arial Narrow"/>
            </a:endParaRPr>
          </a:p>
        </p:txBody>
      </p:sp>
      <p:sp>
        <p:nvSpPr>
          <p:cNvPr id="8" name="Прямоугольник 7"/>
          <p:cNvSpPr/>
          <p:nvPr/>
        </p:nvSpPr>
        <p:spPr>
          <a:xfrm>
            <a:off x="14798908" y="5301023"/>
            <a:ext cx="9505056" cy="5601533"/>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4800" dirty="0">
                <a:solidFill>
                  <a:srgbClr val="253957"/>
                </a:solidFill>
                <a:sym typeface="Arial Narrow"/>
              </a:rPr>
              <a:t>Для этого нужно проанализировать:</a:t>
            </a:r>
            <a:endParaRPr lang="en-US"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4800" dirty="0">
                <a:solidFill>
                  <a:srgbClr val="253957"/>
                </a:solidFill>
                <a:sym typeface="Arial Narrow"/>
              </a:rPr>
              <a:t>Полмиллиарда </a:t>
            </a:r>
            <a:r>
              <a:rPr lang="ru-RU" sz="4800" dirty="0" err="1">
                <a:solidFill>
                  <a:srgbClr val="253957"/>
                </a:solidFill>
                <a:sym typeface="Arial Narrow"/>
              </a:rPr>
              <a:t>твитов</a:t>
            </a:r>
            <a:r>
              <a:rPr lang="ru-RU" sz="4800" dirty="0">
                <a:solidFill>
                  <a:srgbClr val="253957"/>
                </a:solidFill>
                <a:sym typeface="Arial Narrow"/>
              </a:rPr>
              <a:t> каждый день</a:t>
            </a:r>
            <a:endParaRPr lang="en-US"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80,000 </a:t>
            </a:r>
            <a:r>
              <a:rPr lang="ru-RU" sz="4800" dirty="0">
                <a:solidFill>
                  <a:srgbClr val="253957"/>
                </a:solidFill>
                <a:sym typeface="Arial Narrow"/>
              </a:rPr>
              <a:t>грантов </a:t>
            </a:r>
            <a:r>
              <a:rPr lang="en-US" sz="4800" dirty="0">
                <a:solidFill>
                  <a:srgbClr val="253957"/>
                </a:solidFill>
                <a:sym typeface="Arial Narrow"/>
              </a:rPr>
              <a:t>NIH</a:t>
            </a:r>
            <a:br>
              <a:rPr lang="ru-RU" sz="4800" dirty="0">
                <a:solidFill>
                  <a:srgbClr val="253957"/>
                </a:solidFill>
                <a:sym typeface="Arial Narrow"/>
              </a:rPr>
            </a:br>
            <a:endParaRPr lang="en-US" sz="4800" dirty="0">
              <a:solidFill>
                <a:srgbClr val="253957"/>
              </a:solidFill>
              <a:sym typeface="Arial Narrow"/>
            </a:endParaRP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en-US" sz="4800" dirty="0">
                <a:solidFill>
                  <a:srgbClr val="253957"/>
                </a:solidFill>
                <a:sym typeface="Arial Narrow"/>
              </a:rPr>
              <a:t>Wikipedia (</a:t>
            </a:r>
            <a:r>
              <a:rPr lang="ru-RU" sz="4800" dirty="0">
                <a:solidFill>
                  <a:srgbClr val="253957"/>
                </a:solidFill>
                <a:sym typeface="Arial Narrow"/>
              </a:rPr>
              <a:t>огромный массив текстов</a:t>
            </a:r>
            <a:r>
              <a:rPr lang="en-US" sz="4800" dirty="0">
                <a:solidFill>
                  <a:srgbClr val="253957"/>
                </a:solidFill>
                <a:sym typeface="Arial Narrow"/>
              </a:rPr>
              <a:t>) </a:t>
            </a:r>
          </a:p>
        </p:txBody>
      </p:sp>
      <p:sp>
        <p:nvSpPr>
          <p:cNvPr id="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Мотивация</a:t>
            </a:r>
            <a:endParaRPr lang="en-GB" sz="7200" b="1" cap="all" dirty="0">
              <a:solidFill>
                <a:srgbClr val="253957"/>
              </a:solidFill>
              <a:sym typeface="Arial Narrow"/>
            </a:endParaRPr>
          </a:p>
        </p:txBody>
      </p:sp>
    </p:spTree>
    <p:extLst>
      <p:ext uri="{BB962C8B-B14F-4D97-AF65-F5344CB8AC3E}">
        <p14:creationId xmlns:p14="http://schemas.microsoft.com/office/powerpoint/2010/main" val="275480281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Hierarchical</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2349411" y="3761656"/>
            <a:ext cx="19209680" cy="9513156"/>
          </a:xfrm>
          <a:prstGeom prst="rect">
            <a:avLst/>
          </a:prstGeom>
        </p:spPr>
      </p:pic>
    </p:spTree>
    <p:extLst>
      <p:ext uri="{BB962C8B-B14F-4D97-AF65-F5344CB8AC3E}">
        <p14:creationId xmlns:p14="http://schemas.microsoft.com/office/powerpoint/2010/main" val="330943616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820" y="3058816"/>
            <a:ext cx="20056353" cy="10657184"/>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Dynamic</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228979999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качества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6514604"/>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Правдоподобие</a:t>
            </a:r>
            <a:r>
              <a:rPr lang="en-US" sz="5400" dirty="0">
                <a:solidFill>
                  <a:srgbClr val="253957"/>
                </a:solidFill>
                <a:sym typeface="Arial Narrow"/>
              </a:rPr>
              <a:t> </a:t>
            </a:r>
            <a:r>
              <a:rPr lang="ru-RU" sz="5400" dirty="0">
                <a:solidFill>
                  <a:srgbClr val="253957"/>
                </a:solidFill>
                <a:sym typeface="Arial Narrow"/>
              </a:rPr>
              <a:t>(</a:t>
            </a:r>
            <a:r>
              <a:rPr lang="en-US" sz="5400" dirty="0">
                <a:solidFill>
                  <a:srgbClr val="253957"/>
                </a:solidFill>
                <a:sym typeface="Arial Narrow"/>
              </a:rPr>
              <a:t>Likelihood)</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Когерентность (</a:t>
            </a:r>
            <a:r>
              <a:rPr lang="en-US" sz="5400" dirty="0">
                <a:solidFill>
                  <a:srgbClr val="253957"/>
                </a:solidFill>
                <a:sym typeface="Arial Narrow"/>
              </a:rPr>
              <a:t>coherence)</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Характеристики качества кластеризации</a:t>
            </a:r>
            <a:r>
              <a:rPr lang="en-US" sz="5400" dirty="0">
                <a:solidFill>
                  <a:srgbClr val="253957"/>
                </a:solidFill>
                <a:sym typeface="Arial Narrow"/>
              </a:rPr>
              <a:t>:</a:t>
            </a:r>
            <a:r>
              <a:rPr lang="ru-RU" sz="5400" dirty="0">
                <a:solidFill>
                  <a:srgbClr val="253957"/>
                </a:solidFill>
                <a:sym typeface="Arial Narrow"/>
              </a:rPr>
              <a:t> </a:t>
            </a:r>
            <a:r>
              <a:rPr lang="en-GB" sz="5400" i="1" dirty="0">
                <a:solidFill>
                  <a:srgbClr val="253957"/>
                </a:solidFill>
                <a:sym typeface="Arial Narrow"/>
              </a:rPr>
              <a:t>Silhouette Coefficient</a:t>
            </a:r>
            <a:r>
              <a:rPr lang="en-US" sz="5400" dirty="0">
                <a:solidFill>
                  <a:srgbClr val="253957"/>
                </a:solidFill>
                <a:sym typeface="Arial Narrow"/>
              </a:rPr>
              <a:t>, </a:t>
            </a:r>
            <a:r>
              <a:rPr lang="en-US" sz="5400" i="1" dirty="0" err="1">
                <a:solidFill>
                  <a:srgbClr val="253957"/>
                </a:solidFill>
                <a:sym typeface="Arial Narrow"/>
              </a:rPr>
              <a:t>Calinski-Harabasz</a:t>
            </a:r>
            <a:r>
              <a:rPr lang="en-US" sz="5400" i="1" dirty="0">
                <a:solidFill>
                  <a:srgbClr val="253957"/>
                </a:solidFill>
                <a:sym typeface="Arial Narrow"/>
              </a:rPr>
              <a:t> Index </a:t>
            </a:r>
            <a:r>
              <a:rPr lang="ru-RU" sz="5400" dirty="0">
                <a:solidFill>
                  <a:srgbClr val="253957"/>
                </a:solidFill>
                <a:sym typeface="Arial Narrow"/>
              </a:rPr>
              <a:t>и т.д., см. </a:t>
            </a:r>
            <a:r>
              <a:rPr lang="en-GB" sz="5400" dirty="0">
                <a:solidFill>
                  <a:srgbClr val="253957"/>
                </a:solidFill>
                <a:sym typeface="Arial Narrow"/>
                <a:hlinkClick r:id="rId4"/>
              </a:rPr>
              <a:t>https://scikit-learn.org/stable/modules/clustering.html</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Ручная разметка</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167078356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stretch>
            <a:fillRect/>
          </a:stretch>
        </p:blipFill>
        <p:spPr>
          <a:xfrm>
            <a:off x="4559152" y="9962329"/>
            <a:ext cx="11443604" cy="1914603"/>
          </a:xfrm>
          <a:prstGeom prst="rect">
            <a:avLst/>
          </a:prstGeom>
        </p:spPr>
      </p:pic>
      <p:pic>
        <p:nvPicPr>
          <p:cNvPr id="2" name="Рисунок 1"/>
          <p:cNvPicPr>
            <a:picLocks noChangeAspect="1"/>
          </p:cNvPicPr>
          <p:nvPr/>
        </p:nvPicPr>
        <p:blipFill>
          <a:blip r:embed="rId4"/>
          <a:stretch>
            <a:fillRect/>
          </a:stretch>
        </p:blipFill>
        <p:spPr>
          <a:xfrm>
            <a:off x="4559152" y="4916570"/>
            <a:ext cx="14138350" cy="3506006"/>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Когерентность</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5"/>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9253815"/>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UCI Coherence:</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err="1">
                <a:solidFill>
                  <a:srgbClr val="253957"/>
                </a:solidFill>
                <a:sym typeface="Arial Narrow"/>
              </a:rPr>
              <a:t>Umass</a:t>
            </a:r>
            <a:r>
              <a:rPr lang="en-US" sz="5400" dirty="0">
                <a:solidFill>
                  <a:srgbClr val="253957"/>
                </a:solidFill>
                <a:sym typeface="Arial Narrow"/>
              </a:rPr>
              <a:t> </a:t>
            </a: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b="1"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r>
              <a:rPr lang="en-US" sz="5400" dirty="0">
                <a:solidFill>
                  <a:srgbClr val="253957"/>
                </a:solidFill>
                <a:sym typeface="Arial Narrow"/>
              </a:rPr>
              <a:t>More: </a:t>
            </a:r>
            <a:r>
              <a:rPr lang="en-GB" sz="2800" dirty="0">
                <a:sym typeface="Arial Narrow"/>
                <a:hlinkClick r:id="rId6"/>
              </a:rPr>
              <a:t>https://svn.aksw.org/papers/2015/WSDM_Topic_Evaluation/public.pdf</a:t>
            </a:r>
            <a:endParaRPr lang="en-US" sz="5400" dirty="0">
              <a:solidFill>
                <a:srgbClr val="253957"/>
              </a:solidFill>
              <a:sym typeface="Arial Narrow"/>
            </a:endParaRPr>
          </a:p>
        </p:txBody>
      </p:sp>
    </p:spTree>
    <p:extLst>
      <p:ext uri="{BB962C8B-B14F-4D97-AF65-F5344CB8AC3E}">
        <p14:creationId xmlns:p14="http://schemas.microsoft.com/office/powerpoint/2010/main" val="38982968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Word intrusion</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11859657"/>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Взять наиболее вероятные слова для темы</a:t>
            </a:r>
            <a:br>
              <a:rPr lang="ru-RU" sz="5400" dirty="0">
                <a:solidFill>
                  <a:srgbClr val="253957"/>
                </a:solidFill>
                <a:sym typeface="Arial Narrow"/>
              </a:rPr>
            </a:br>
            <a:r>
              <a:rPr lang="en-US" sz="5400" b="1" dirty="0">
                <a:solidFill>
                  <a:srgbClr val="253957"/>
                </a:solidFill>
                <a:sym typeface="Arial Narrow"/>
              </a:rPr>
              <a:t>Original topic:</a:t>
            </a:r>
            <a:br>
              <a:rPr lang="en-US" sz="5400" b="1" dirty="0">
                <a:solidFill>
                  <a:srgbClr val="253957"/>
                </a:solidFill>
                <a:sym typeface="Arial Narrow"/>
              </a:rPr>
            </a:br>
            <a:r>
              <a:rPr lang="en-US" sz="5400" dirty="0">
                <a:solidFill>
                  <a:srgbClr val="253957"/>
                </a:solidFill>
                <a:sym typeface="Arial Narrow"/>
              </a:rPr>
              <a:t>dog, cat, horse, pig, cow</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Взять наиболее вероятное слово из другой темы:</a:t>
            </a:r>
            <a:br>
              <a:rPr lang="ru-RU" sz="5400" dirty="0">
                <a:solidFill>
                  <a:srgbClr val="253957"/>
                </a:solidFill>
                <a:sym typeface="Arial Narrow"/>
              </a:rPr>
            </a:br>
            <a:r>
              <a:rPr lang="en-US" sz="5400" b="1" dirty="0">
                <a:solidFill>
                  <a:srgbClr val="253957"/>
                </a:solidFill>
                <a:sym typeface="Arial Narrow"/>
              </a:rPr>
              <a:t>Topic with intruder:</a:t>
            </a:r>
            <a:br>
              <a:rPr lang="en-US" sz="5400" b="1" dirty="0">
                <a:solidFill>
                  <a:srgbClr val="253957"/>
                </a:solidFill>
                <a:sym typeface="Arial Narrow"/>
              </a:rPr>
            </a:br>
            <a:r>
              <a:rPr lang="en-US" sz="5400" dirty="0">
                <a:solidFill>
                  <a:srgbClr val="253957"/>
                </a:solidFill>
                <a:sym typeface="Arial Narrow"/>
              </a:rPr>
              <a:t>dog, cat, </a:t>
            </a:r>
            <a:r>
              <a:rPr lang="en-US" sz="5400" dirty="0">
                <a:solidFill>
                  <a:srgbClr val="FF0000"/>
                </a:solidFill>
                <a:sym typeface="Arial Narrow"/>
              </a:rPr>
              <a:t>apple</a:t>
            </a:r>
            <a:r>
              <a:rPr lang="en-US" sz="5400" dirty="0">
                <a:solidFill>
                  <a:srgbClr val="253957"/>
                </a:solidFill>
                <a:sym typeface="Arial Narrow"/>
              </a:rPr>
              <a:t>, horse, pig, cow</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Попросить людей найти лишнее слово</a:t>
            </a:r>
          </a:p>
          <a:p>
            <a:pPr algn="l">
              <a:spcBef>
                <a:spcPts val="2800"/>
              </a:spcBef>
              <a:buSzPct val="100000"/>
              <a:defRPr sz="2800">
                <a:solidFill>
                  <a:srgbClr val="253957"/>
                </a:solidFill>
                <a:latin typeface="+mn-lt"/>
                <a:ea typeface="+mn-ea"/>
                <a:cs typeface="+mn-cs"/>
                <a:sym typeface="Arial Narrow"/>
              </a:defRPr>
            </a:pPr>
            <a:r>
              <a:rPr lang="ru-RU" sz="5400" b="1" dirty="0">
                <a:solidFill>
                  <a:srgbClr val="253957"/>
                </a:solidFill>
                <a:sym typeface="Arial Narrow"/>
              </a:rPr>
              <a:t>Гипотеза: </a:t>
            </a:r>
            <a:r>
              <a:rPr lang="ru-RU" sz="5400" dirty="0">
                <a:solidFill>
                  <a:srgbClr val="253957"/>
                </a:solidFill>
                <a:sym typeface="Arial Narrow"/>
              </a:rPr>
              <a:t>если темы хорошо интерпретируются человеком, то лишние слова будут стабильно находиться</a:t>
            </a:r>
            <a:br>
              <a:rPr lang="ru-RU" sz="5400" dirty="0">
                <a:solidFill>
                  <a:srgbClr val="253957"/>
                </a:solidFill>
                <a:sym typeface="Arial Narrow"/>
              </a:rPr>
            </a:b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233778562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качества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6514604"/>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Правдоподобие</a:t>
            </a:r>
            <a:r>
              <a:rPr lang="en-US" sz="5400" dirty="0">
                <a:solidFill>
                  <a:srgbClr val="253957"/>
                </a:solidFill>
                <a:sym typeface="Arial Narrow"/>
              </a:rPr>
              <a:t> </a:t>
            </a:r>
            <a:r>
              <a:rPr lang="ru-RU" sz="5400" dirty="0">
                <a:solidFill>
                  <a:srgbClr val="253957"/>
                </a:solidFill>
                <a:sym typeface="Arial Narrow"/>
              </a:rPr>
              <a:t>(</a:t>
            </a:r>
            <a:r>
              <a:rPr lang="en-US" sz="5400" dirty="0">
                <a:solidFill>
                  <a:srgbClr val="253957"/>
                </a:solidFill>
                <a:sym typeface="Arial Narrow"/>
              </a:rPr>
              <a:t>Likelihood)</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Когерентность</a:t>
            </a:r>
            <a:r>
              <a:rPr lang="en-US" sz="5400" dirty="0">
                <a:solidFill>
                  <a:srgbClr val="253957"/>
                </a:solidFill>
                <a:sym typeface="Arial Narrow"/>
              </a:rPr>
              <a:t> (Coherence)</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Характеристики качества кластеризации</a:t>
            </a:r>
            <a:r>
              <a:rPr lang="en-US" sz="5400" dirty="0">
                <a:solidFill>
                  <a:srgbClr val="253957"/>
                </a:solidFill>
                <a:sym typeface="Arial Narrow"/>
              </a:rPr>
              <a:t>:</a:t>
            </a:r>
            <a:r>
              <a:rPr lang="ru-RU" sz="5400" dirty="0">
                <a:solidFill>
                  <a:srgbClr val="253957"/>
                </a:solidFill>
                <a:sym typeface="Arial Narrow"/>
              </a:rPr>
              <a:t> </a:t>
            </a:r>
            <a:r>
              <a:rPr lang="en-GB" sz="5400" i="1" dirty="0">
                <a:solidFill>
                  <a:srgbClr val="253957"/>
                </a:solidFill>
                <a:sym typeface="Arial Narrow"/>
              </a:rPr>
              <a:t>Silhouette Coefficient</a:t>
            </a:r>
            <a:r>
              <a:rPr lang="en-US" sz="5400" dirty="0">
                <a:solidFill>
                  <a:srgbClr val="253957"/>
                </a:solidFill>
                <a:sym typeface="Arial Narrow"/>
              </a:rPr>
              <a:t>, </a:t>
            </a:r>
            <a:r>
              <a:rPr lang="en-US" sz="5400" i="1" dirty="0" err="1">
                <a:solidFill>
                  <a:srgbClr val="253957"/>
                </a:solidFill>
                <a:sym typeface="Arial Narrow"/>
              </a:rPr>
              <a:t>Calinski-Harabasz</a:t>
            </a:r>
            <a:r>
              <a:rPr lang="en-US" sz="5400" i="1" dirty="0">
                <a:solidFill>
                  <a:srgbClr val="253957"/>
                </a:solidFill>
                <a:sym typeface="Arial Narrow"/>
              </a:rPr>
              <a:t> Index </a:t>
            </a:r>
            <a:r>
              <a:rPr lang="ru-RU" sz="5400" dirty="0">
                <a:solidFill>
                  <a:srgbClr val="253957"/>
                </a:solidFill>
                <a:sym typeface="Arial Narrow"/>
              </a:rPr>
              <a:t>и т.д., см. </a:t>
            </a:r>
            <a:r>
              <a:rPr lang="en-GB" sz="5400" dirty="0">
                <a:solidFill>
                  <a:srgbClr val="253957"/>
                </a:solidFill>
                <a:sym typeface="Arial Narrow"/>
                <a:hlinkClick r:id="rId4"/>
              </a:rPr>
              <a:t>https://scikit-learn.org/stable/modules/clustering.html</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Ручная разметка</a:t>
            </a:r>
            <a:endParaRPr lang="en-US"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pic>
        <p:nvPicPr>
          <p:cNvPr id="3" name="Рисунок 2"/>
          <p:cNvPicPr>
            <a:picLocks noChangeAspect="1"/>
          </p:cNvPicPr>
          <p:nvPr/>
        </p:nvPicPr>
        <p:blipFill>
          <a:blip r:embed="rId5"/>
          <a:stretch>
            <a:fillRect/>
          </a:stretch>
        </p:blipFill>
        <p:spPr>
          <a:xfrm>
            <a:off x="347111" y="5590430"/>
            <a:ext cx="23590868" cy="7593747"/>
          </a:xfrm>
          <a:prstGeom prst="rect">
            <a:avLst/>
          </a:prstGeom>
        </p:spPr>
      </p:pic>
    </p:spTree>
    <p:extLst>
      <p:ext uri="{BB962C8B-B14F-4D97-AF65-F5344CB8AC3E}">
        <p14:creationId xmlns:p14="http://schemas.microsoft.com/office/powerpoint/2010/main" val="313574476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Оценка качества</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2" name="Рисунок 1"/>
          <p:cNvPicPr>
            <a:picLocks noChangeAspect="1"/>
          </p:cNvPicPr>
          <p:nvPr/>
        </p:nvPicPr>
        <p:blipFill>
          <a:blip r:embed="rId4"/>
          <a:stretch>
            <a:fillRect/>
          </a:stretch>
        </p:blipFill>
        <p:spPr>
          <a:xfrm>
            <a:off x="2220900" y="3689648"/>
            <a:ext cx="18235687" cy="9858870"/>
          </a:xfrm>
          <a:prstGeom prst="rect">
            <a:avLst/>
          </a:prstGeom>
        </p:spPr>
      </p:pic>
    </p:spTree>
    <p:extLst>
      <p:ext uri="{BB962C8B-B14F-4D97-AF65-F5344CB8AC3E}">
        <p14:creationId xmlns:p14="http://schemas.microsoft.com/office/powerpoint/2010/main" val="378600708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18716651"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Сколько выбрать ТЕМ?</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Tree>
    <p:extLst>
      <p:ext uri="{BB962C8B-B14F-4D97-AF65-F5344CB8AC3E}">
        <p14:creationId xmlns:p14="http://schemas.microsoft.com/office/powerpoint/2010/main" val="76328084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4" y="2332526"/>
            <a:ext cx="18716651"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Сколько выбрать ТЕМ?</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342810" y="4880560"/>
            <a:ext cx="21362350" cy="8176597"/>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Trial and error</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Оптимальное число для какой-то метрики (например, максимизирующее правдоподобие). </a:t>
            </a:r>
            <a:r>
              <a:rPr lang="en-US" sz="5400" dirty="0" err="1">
                <a:solidFill>
                  <a:srgbClr val="253957"/>
                </a:solidFill>
                <a:sym typeface="Arial Narrow"/>
              </a:rPr>
              <a:t>Krasnov</a:t>
            </a:r>
            <a:r>
              <a:rPr lang="en-US" sz="5400" dirty="0">
                <a:solidFill>
                  <a:srgbClr val="253957"/>
                </a:solidFill>
                <a:sym typeface="Arial Narrow"/>
              </a:rPr>
              <a:t>, </a:t>
            </a:r>
            <a:r>
              <a:rPr lang="en-US" sz="5400" dirty="0" err="1">
                <a:solidFill>
                  <a:srgbClr val="253957"/>
                </a:solidFill>
                <a:sym typeface="Arial Narrow"/>
              </a:rPr>
              <a:t>Fedor</a:t>
            </a:r>
            <a:r>
              <a:rPr lang="en-US" sz="5400" dirty="0">
                <a:solidFill>
                  <a:srgbClr val="253957"/>
                </a:solidFill>
                <a:sym typeface="Arial Narrow"/>
              </a:rPr>
              <a:t> &amp; Sen, </a:t>
            </a:r>
            <a:r>
              <a:rPr lang="en-US" sz="5400" dirty="0" err="1">
                <a:solidFill>
                  <a:srgbClr val="253957"/>
                </a:solidFill>
                <a:sym typeface="Arial Narrow"/>
              </a:rPr>
              <a:t>Anastasiia</a:t>
            </a:r>
            <a:r>
              <a:rPr lang="en-US" sz="5400" dirty="0">
                <a:solidFill>
                  <a:srgbClr val="253957"/>
                </a:solidFill>
                <a:sym typeface="Arial Narrow"/>
              </a:rPr>
              <a:t>. (2019). The Number of Topics Optimization: Clustering Approach. Machine Learning and Knowledge Extraction. 1. 416-426. 10.3390/make1010025. </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ru-RU" sz="5400" dirty="0">
                <a:solidFill>
                  <a:srgbClr val="253957"/>
                </a:solidFill>
                <a:sym typeface="Arial Narrow"/>
              </a:rPr>
              <a:t>Непараметрические модели (например, </a:t>
            </a:r>
            <a:r>
              <a:rPr lang="en-GB" sz="5400" dirty="0">
                <a:solidFill>
                  <a:srgbClr val="253957"/>
                </a:solidFill>
                <a:sym typeface="Arial Narrow"/>
              </a:rPr>
              <a:t>Hierarchical Dirichlet Process</a:t>
            </a:r>
            <a:r>
              <a:rPr lang="en-US" sz="5400" dirty="0">
                <a:solidFill>
                  <a:srgbClr val="253957"/>
                </a:solidFill>
                <a:sym typeface="Arial Narrow"/>
              </a:rPr>
              <a:t>)</a:t>
            </a:r>
            <a:endParaRPr lang="ru-RU" sz="5400" dirty="0">
              <a:solidFill>
                <a:srgbClr val="253957"/>
              </a:solidFill>
              <a:sym typeface="Arial Narrow"/>
            </a:endParaRPr>
          </a:p>
          <a:p>
            <a:pPr algn="l">
              <a:spcBef>
                <a:spcPts val="2800"/>
              </a:spcBef>
              <a:buSzPct val="100000"/>
              <a:defRPr sz="2800">
                <a:solidFill>
                  <a:srgbClr val="253957"/>
                </a:solidFill>
                <a:latin typeface="+mn-lt"/>
                <a:ea typeface="+mn-ea"/>
                <a:cs typeface="+mn-cs"/>
                <a:sym typeface="Arial Narrow"/>
              </a:defRPr>
            </a:pPr>
            <a:endParaRPr lang="en-US"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endParaRPr lang="en-US" sz="5400" dirty="0">
              <a:solidFill>
                <a:srgbClr val="253957"/>
              </a:solidFill>
              <a:sym typeface="Arial Narrow"/>
            </a:endParaRPr>
          </a:p>
        </p:txBody>
      </p:sp>
    </p:spTree>
    <p:extLst>
      <p:ext uri="{BB962C8B-B14F-4D97-AF65-F5344CB8AC3E}">
        <p14:creationId xmlns:p14="http://schemas.microsoft.com/office/powerpoint/2010/main" val="268125210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приложения</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11" name="Прямоугольник 10"/>
          <p:cNvSpPr/>
          <p:nvPr/>
        </p:nvSpPr>
        <p:spPr>
          <a:xfrm>
            <a:off x="1461370" y="4356346"/>
            <a:ext cx="21362350" cy="8535670"/>
          </a:xfrm>
          <a:prstGeom prst="rect">
            <a:avLst/>
          </a:prstGeom>
        </p:spPr>
        <p:txBody>
          <a:bodyPr wrap="square">
            <a:spAutoFit/>
          </a:bodyPr>
          <a:lstStyle/>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Dimensionality reduction</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Document categorization and clustering</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Document retrieval (exploratory search)</a:t>
            </a:r>
            <a:endParaRPr lang="ru-RU" sz="5400" dirty="0">
              <a:solidFill>
                <a:srgbClr val="253957"/>
              </a:solidFill>
              <a:sym typeface="Arial Narrow"/>
            </a:endParaRP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Recommender systems</a:t>
            </a:r>
          </a:p>
          <a:p>
            <a:pPr marL="914400" indent="-914400" algn="l">
              <a:spcBef>
                <a:spcPts val="2800"/>
              </a:spcBef>
              <a:buSzPct val="100000"/>
              <a:buFont typeface="+mj-lt"/>
              <a:buAutoNum type="arabicPeriod"/>
              <a:defRPr sz="2800">
                <a:solidFill>
                  <a:srgbClr val="253957"/>
                </a:solidFill>
                <a:latin typeface="+mn-lt"/>
                <a:ea typeface="+mn-ea"/>
                <a:cs typeface="+mn-cs"/>
                <a:sym typeface="Arial Narrow"/>
              </a:defRPr>
            </a:pPr>
            <a:r>
              <a:rPr lang="en-US" sz="5400" dirty="0">
                <a:solidFill>
                  <a:srgbClr val="253957"/>
                </a:solidFill>
                <a:sym typeface="Arial Narrow"/>
              </a:rPr>
              <a:t>Customer service</a:t>
            </a:r>
          </a:p>
          <a:p>
            <a:pPr algn="l">
              <a:spcBef>
                <a:spcPts val="2800"/>
              </a:spcBef>
              <a:buSzPct val="100000"/>
              <a:defRPr sz="2800">
                <a:solidFill>
                  <a:srgbClr val="253957"/>
                </a:solidFill>
                <a:latin typeface="+mn-lt"/>
                <a:ea typeface="+mn-ea"/>
                <a:cs typeface="+mn-cs"/>
                <a:sym typeface="Arial Narrow"/>
              </a:defRPr>
            </a:pPr>
            <a:r>
              <a:rPr lang="en-US" sz="5400" b="1" dirty="0">
                <a:solidFill>
                  <a:srgbClr val="253957"/>
                </a:solidFill>
                <a:sym typeface="Arial Narrow"/>
              </a:rPr>
              <a:t>MORE</a:t>
            </a:r>
            <a:r>
              <a:rPr lang="en-US" sz="5400" dirty="0">
                <a:solidFill>
                  <a:srgbClr val="253957"/>
                </a:solidFill>
                <a:sym typeface="Arial Narrow"/>
              </a:rPr>
              <a:t>: Jordan Boyd-Graber, </a:t>
            </a:r>
            <a:r>
              <a:rPr lang="en-US" sz="5400" dirty="0" err="1">
                <a:solidFill>
                  <a:srgbClr val="253957"/>
                </a:solidFill>
                <a:sym typeface="Arial Narrow"/>
              </a:rPr>
              <a:t>Yuening</a:t>
            </a:r>
            <a:r>
              <a:rPr lang="en-US" sz="5400" dirty="0">
                <a:solidFill>
                  <a:srgbClr val="253957"/>
                </a:solidFill>
                <a:sym typeface="Arial Narrow"/>
              </a:rPr>
              <a:t> Hu and David </a:t>
            </a:r>
            <a:r>
              <a:rPr lang="en-US" sz="5400" dirty="0" err="1">
                <a:solidFill>
                  <a:srgbClr val="253957"/>
                </a:solidFill>
                <a:sym typeface="Arial Narrow"/>
              </a:rPr>
              <a:t>Mimno</a:t>
            </a:r>
            <a:r>
              <a:rPr lang="en-US" sz="5400" dirty="0">
                <a:solidFill>
                  <a:srgbClr val="253957"/>
                </a:solidFill>
                <a:sym typeface="Arial Narrow"/>
              </a:rPr>
              <a:t> (2017), "Applications of Topic Models", Foundations and Trends in Information Retrieval: Vol. 11: No. 2-3, pp 143-296. http://dx.doi.org/10.1561/1500000030</a:t>
            </a:r>
          </a:p>
        </p:txBody>
      </p:sp>
    </p:spTree>
    <p:extLst>
      <p:ext uri="{BB962C8B-B14F-4D97-AF65-F5344CB8AC3E}">
        <p14:creationId xmlns:p14="http://schemas.microsoft.com/office/powerpoint/2010/main" val="14103344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pic>
        <p:nvPicPr>
          <p:cNvPr id="3" name="Рисунок 2"/>
          <p:cNvPicPr>
            <a:picLocks noChangeAspect="1"/>
          </p:cNvPicPr>
          <p:nvPr/>
        </p:nvPicPr>
        <p:blipFill>
          <a:blip r:embed="rId4"/>
          <a:stretch>
            <a:fillRect/>
          </a:stretch>
        </p:blipFill>
        <p:spPr>
          <a:xfrm>
            <a:off x="-463442" y="377280"/>
            <a:ext cx="25118877" cy="12801172"/>
          </a:xfrm>
          <a:prstGeom prst="rect">
            <a:avLst/>
          </a:prstGeom>
        </p:spPr>
      </p:pic>
    </p:spTree>
    <p:extLst>
      <p:ext uri="{BB962C8B-B14F-4D97-AF65-F5344CB8AC3E}">
        <p14:creationId xmlns:p14="http://schemas.microsoft.com/office/powerpoint/2010/main" val="311064505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ru-RU" sz="7200" b="1" cap="all" dirty="0">
                <a:solidFill>
                  <a:srgbClr val="253957"/>
                </a:solidFill>
                <a:sym typeface="Arial Narrow"/>
              </a:rPr>
              <a:t>заключение</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3"/>
          <a:stretch>
            <a:fillRect/>
          </a:stretch>
        </p:blipFill>
        <p:spPr>
          <a:xfrm>
            <a:off x="1226606" y="586180"/>
            <a:ext cx="1199579" cy="1199579"/>
          </a:xfrm>
          <a:prstGeom prst="rect">
            <a:avLst/>
          </a:prstGeom>
          <a:ln w="12700">
            <a:miter lim="400000"/>
          </a:ln>
        </p:spPr>
      </p:pic>
      <p:sp>
        <p:nvSpPr>
          <p:cNvPr id="8" name="Прямоугольник 7"/>
          <p:cNvSpPr/>
          <p:nvPr/>
        </p:nvSpPr>
        <p:spPr>
          <a:xfrm>
            <a:off x="1461370" y="4356346"/>
            <a:ext cx="21362350" cy="5324535"/>
          </a:xfrm>
          <a:prstGeom prst="rect">
            <a:avLst/>
          </a:prstGeom>
        </p:spPr>
        <p:txBody>
          <a:bodyPr wrap="square">
            <a:spAutoFit/>
          </a:bodyPr>
          <a:lstStyle/>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Сегодня мы рассмотрели:</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Что такое тематическое моделирование, для чего используется</a:t>
            </a:r>
          </a:p>
          <a:p>
            <a:pPr marL="914400" indent="-9144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dirty="0">
                <a:solidFill>
                  <a:srgbClr val="253957"/>
                </a:solidFill>
                <a:sym typeface="Arial Narrow"/>
              </a:rPr>
              <a:t>Основные алгоритмы</a:t>
            </a:r>
          </a:p>
          <a:p>
            <a:pPr algn="l">
              <a:spcBef>
                <a:spcPts val="2800"/>
              </a:spcBef>
              <a:buSzPct val="100000"/>
              <a:defRPr sz="2800">
                <a:solidFill>
                  <a:srgbClr val="253957"/>
                </a:solidFill>
                <a:latin typeface="+mn-lt"/>
                <a:ea typeface="+mn-ea"/>
                <a:cs typeface="+mn-cs"/>
                <a:sym typeface="Arial Narrow"/>
              </a:defRPr>
            </a:pPr>
            <a:r>
              <a:rPr lang="ru-RU" sz="5400" dirty="0">
                <a:solidFill>
                  <a:srgbClr val="253957"/>
                </a:solidFill>
                <a:sym typeface="Arial Narrow"/>
              </a:rPr>
              <a:t>Следующая неделя: </a:t>
            </a:r>
            <a:r>
              <a:rPr lang="en-US" sz="5400" dirty="0">
                <a:solidFill>
                  <a:srgbClr val="253957"/>
                </a:solidFill>
                <a:sym typeface="Arial Narrow"/>
              </a:rPr>
              <a:t>word and</a:t>
            </a:r>
            <a:r>
              <a:rPr lang="ru-RU" sz="5400" dirty="0">
                <a:solidFill>
                  <a:srgbClr val="253957"/>
                </a:solidFill>
                <a:sym typeface="Arial Narrow"/>
              </a:rPr>
              <a:t> </a:t>
            </a:r>
            <a:r>
              <a:rPr lang="en-US" sz="5400" dirty="0">
                <a:solidFill>
                  <a:srgbClr val="253957"/>
                </a:solidFill>
                <a:sym typeface="Arial Narrow"/>
              </a:rPr>
              <a:t>document</a:t>
            </a:r>
            <a:r>
              <a:rPr lang="ru-RU" sz="5400" dirty="0">
                <a:solidFill>
                  <a:srgbClr val="253957"/>
                </a:solidFill>
                <a:sym typeface="Arial Narrow"/>
              </a:rPr>
              <a:t> </a:t>
            </a:r>
            <a:r>
              <a:rPr lang="en-US" sz="5400" dirty="0" err="1">
                <a:solidFill>
                  <a:srgbClr val="253957"/>
                </a:solidFill>
                <a:sym typeface="Arial Narrow"/>
              </a:rPr>
              <a:t>embeddings</a:t>
            </a:r>
            <a:r>
              <a:rPr lang="en-US" sz="5400" dirty="0">
                <a:solidFill>
                  <a:srgbClr val="253957"/>
                </a:solidFill>
                <a:sym typeface="Arial Narrow"/>
              </a:rPr>
              <a:t> (word2vec, </a:t>
            </a:r>
            <a:r>
              <a:rPr lang="en-US" sz="5400" dirty="0" err="1">
                <a:solidFill>
                  <a:srgbClr val="253957"/>
                </a:solidFill>
                <a:sym typeface="Arial Narrow"/>
              </a:rPr>
              <a:t>GloVe</a:t>
            </a:r>
            <a:r>
              <a:rPr lang="en-US" sz="5400" dirty="0">
                <a:solidFill>
                  <a:srgbClr val="253957"/>
                </a:solidFill>
                <a:sym typeface="Arial Narrow"/>
              </a:rPr>
              <a:t>, doc2vec) </a:t>
            </a:r>
            <a:r>
              <a:rPr lang="ru-RU" sz="5400" dirty="0">
                <a:solidFill>
                  <a:srgbClr val="253957"/>
                </a:solidFill>
                <a:sym typeface="Arial Narrow"/>
              </a:rPr>
              <a:t>!!!НЕЙРОННЫЕ СЕТИ!!!</a:t>
            </a:r>
            <a:endParaRPr lang="en-US" sz="5400" dirty="0">
              <a:solidFill>
                <a:srgbClr val="253957"/>
              </a:solidFill>
              <a:sym typeface="Arial Narrow"/>
            </a:endParaRPr>
          </a:p>
        </p:txBody>
      </p:sp>
    </p:spTree>
    <p:extLst>
      <p:ext uri="{BB962C8B-B14F-4D97-AF65-F5344CB8AC3E}">
        <p14:creationId xmlns:p14="http://schemas.microsoft.com/office/powerpoint/2010/main" val="162318644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Изображение" descr="Изображение"/>
          <p:cNvPicPr>
            <a:picLocks noChangeAspect="1"/>
          </p:cNvPicPr>
          <p:nvPr/>
        </p:nvPicPr>
        <p:blipFill>
          <a:blip r:embed="rId2"/>
          <a:stretch>
            <a:fillRect/>
          </a:stretch>
        </p:blipFill>
        <p:spPr>
          <a:xfrm>
            <a:off x="10594075" y="4920064"/>
            <a:ext cx="3195850" cy="3090059"/>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pic>
        <p:nvPicPr>
          <p:cNvPr id="3" name="Рисунок 2"/>
          <p:cNvPicPr>
            <a:picLocks noChangeAspect="1"/>
          </p:cNvPicPr>
          <p:nvPr/>
        </p:nvPicPr>
        <p:blipFill>
          <a:blip r:embed="rId3"/>
          <a:stretch>
            <a:fillRect/>
          </a:stretch>
        </p:blipFill>
        <p:spPr>
          <a:xfrm>
            <a:off x="1071690" y="1745432"/>
            <a:ext cx="22048614" cy="11093066"/>
          </a:xfrm>
          <a:prstGeom prst="rect">
            <a:avLst/>
          </a:prstGeom>
        </p:spPr>
      </p:pic>
    </p:spTree>
    <p:extLst>
      <p:ext uri="{BB962C8B-B14F-4D97-AF65-F5344CB8AC3E}">
        <p14:creationId xmlns:p14="http://schemas.microsoft.com/office/powerpoint/2010/main" val="15328850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3"/>
          <a:stretch>
            <a:fillRect/>
          </a:stretch>
        </p:blipFill>
        <p:spPr>
          <a:xfrm>
            <a:off x="2426185" y="2951416"/>
            <a:ext cx="8316693" cy="11160972"/>
          </a:xfrm>
          <a:prstGeom prst="rect">
            <a:avLst/>
          </a:prstGeom>
        </p:spPr>
      </p:pic>
      <p:sp>
        <p:nvSpPr>
          <p:cNvPr id="58" name="Линия"/>
          <p:cNvSpPr/>
          <p:nvPr/>
        </p:nvSpPr>
        <p:spPr>
          <a:xfrm>
            <a:off x="1201065" y="2214562"/>
            <a:ext cx="21506373" cy="1"/>
          </a:xfrm>
          <a:prstGeom prst="line">
            <a:avLst/>
          </a:prstGeom>
          <a:ln w="12700">
            <a:solidFill>
              <a:srgbClr val="253957"/>
            </a:solidFill>
            <a:miter lim="400000"/>
          </a:ln>
        </p:spPr>
        <p:txBody>
          <a:bodyPr lIns="71437" tIns="71437" rIns="71437" bIns="71437" anchor="ctr"/>
          <a:lstStyle/>
          <a:p>
            <a:pPr>
              <a:defRPr sz="3200"/>
            </a:pPr>
            <a:endParaRPr/>
          </a:p>
        </p:txBody>
      </p:sp>
      <p:sp>
        <p:nvSpPr>
          <p:cNvPr id="59" name="Очень крутой заголовок…"/>
          <p:cNvSpPr txBox="1"/>
          <p:nvPr/>
        </p:nvSpPr>
        <p:spPr>
          <a:xfrm>
            <a:off x="1180205" y="2332526"/>
            <a:ext cx="16073440" cy="2313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7000" b="1" cap="all">
                <a:solidFill>
                  <a:srgbClr val="253957"/>
                </a:solidFill>
                <a:latin typeface="+mn-lt"/>
                <a:ea typeface="+mn-ea"/>
                <a:cs typeface="+mn-cs"/>
                <a:sym typeface="Arial Narrow"/>
              </a:defRPr>
            </a:pPr>
            <a:r>
              <a:rPr lang="en-US" sz="7200" b="1" cap="all" dirty="0">
                <a:solidFill>
                  <a:srgbClr val="253957"/>
                </a:solidFill>
                <a:sym typeface="Arial Narrow"/>
              </a:rPr>
              <a:t>Topic Modeling</a:t>
            </a:r>
            <a:endParaRPr lang="en-GB" sz="7200" b="1" cap="all" dirty="0">
              <a:solidFill>
                <a:srgbClr val="253957"/>
              </a:solidFill>
              <a:sym typeface="Arial Narrow"/>
            </a:endParaRPr>
          </a:p>
        </p:txBody>
      </p:sp>
      <p:sp>
        <p:nvSpPr>
          <p:cNvPr id="60"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1342810" y="5301023"/>
            <a:ext cx="21506374" cy="4842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p>
            <a:pPr algn="l">
              <a:defRPr sz="2800">
                <a:solidFill>
                  <a:srgbClr val="253957"/>
                </a:solidFill>
                <a:latin typeface="+mn-lt"/>
                <a:ea typeface="+mn-ea"/>
                <a:cs typeface="+mn-cs"/>
                <a:sym typeface="Arial Narrow"/>
              </a:defRPr>
            </a:pPr>
            <a:endParaRPr sz="4400" dirty="0"/>
          </a:p>
        </p:txBody>
      </p:sp>
      <p:sp>
        <p:nvSpPr>
          <p:cNvPr id="62" name="Название подразделения, лаборатории, факультета и т.д."/>
          <p:cNvSpPr txBox="1"/>
          <p:nvPr/>
        </p:nvSpPr>
        <p:spPr>
          <a:xfrm>
            <a:off x="11338744" y="942364"/>
            <a:ext cx="11366416" cy="51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r">
              <a:defRPr sz="2400">
                <a:solidFill>
                  <a:srgbClr val="253957"/>
                </a:solidFill>
                <a:latin typeface="+mn-lt"/>
                <a:ea typeface="+mn-ea"/>
                <a:cs typeface="+mn-cs"/>
                <a:sym typeface="Arial Narrow"/>
              </a:defRPr>
            </a:lvl1pPr>
          </a:lstStyle>
          <a:p>
            <a:r>
              <a:rPr lang="ru-RU" dirty="0"/>
              <a:t>Кафедра прикладной математики и информатики</a:t>
            </a:r>
          </a:p>
        </p:txBody>
      </p:sp>
      <p:pic>
        <p:nvPicPr>
          <p:cNvPr id="63" name="Изображение" descr="Изображение"/>
          <p:cNvPicPr>
            <a:picLocks noChangeAspect="1"/>
          </p:cNvPicPr>
          <p:nvPr/>
        </p:nvPicPr>
        <p:blipFill>
          <a:blip r:embed="rId4"/>
          <a:stretch>
            <a:fillRect/>
          </a:stretch>
        </p:blipFill>
        <p:spPr>
          <a:xfrm>
            <a:off x="1226606" y="586180"/>
            <a:ext cx="1199579" cy="1199579"/>
          </a:xfrm>
          <a:prstGeom prst="rect">
            <a:avLst/>
          </a:prstGeom>
          <a:ln w="12700">
            <a:miter lim="400000"/>
          </a:ln>
        </p:spPr>
      </p:pic>
      <p:sp>
        <p:nvSpPr>
          <p:cNvPr id="2" name="Прямоугольник 1"/>
          <p:cNvSpPr/>
          <p:nvPr/>
        </p:nvSpPr>
        <p:spPr>
          <a:xfrm>
            <a:off x="11306324" y="4763716"/>
            <a:ext cx="10009108" cy="6873677"/>
          </a:xfrm>
          <a:prstGeom prst="rect">
            <a:avLst/>
          </a:prstGeom>
        </p:spPr>
        <p:txBody>
          <a:bodyPr wrap="square">
            <a:spAutoFit/>
          </a:bodyPr>
          <a:lstStyle/>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rgbClr val="253957"/>
                </a:solidFill>
                <a:sym typeface="Arial Narrow"/>
              </a:rPr>
              <a:t>Организация</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err="1">
                <a:solidFill>
                  <a:srgbClr val="253957"/>
                </a:solidFill>
                <a:sym typeface="Arial Narrow"/>
              </a:rPr>
              <a:t>Суммаризация</a:t>
            </a:r>
            <a:endParaRPr lang="en-US" sz="5400" b="1"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rgbClr val="253957"/>
                </a:solidFill>
                <a:sym typeface="Arial Narrow"/>
              </a:rPr>
              <a:t>Поиск</a:t>
            </a:r>
            <a:endParaRPr lang="en-US" sz="5400" b="1"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rgbClr val="253957"/>
                </a:solidFill>
                <a:sym typeface="Arial Narrow"/>
              </a:rPr>
              <a:t>Предсказание</a:t>
            </a: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rgbClr val="253957"/>
                </a:solidFill>
                <a:sym typeface="Arial Narrow"/>
              </a:rPr>
              <a:t>Визуализация</a:t>
            </a:r>
            <a:endParaRPr lang="en-US" sz="5400" b="1" dirty="0">
              <a:solidFill>
                <a:srgbClr val="253957"/>
              </a:solidFill>
              <a:sym typeface="Arial Narrow"/>
            </a:endParaRPr>
          </a:p>
          <a:p>
            <a:pPr marL="685800" indent="-685800" algn="l">
              <a:spcBef>
                <a:spcPts val="2800"/>
              </a:spcBef>
              <a:buSzPct val="100000"/>
              <a:buFont typeface="Arial" panose="020B0604020202020204" pitchFamily="34" charset="0"/>
              <a:buChar char="•"/>
              <a:defRPr sz="2800">
                <a:solidFill>
                  <a:srgbClr val="253957"/>
                </a:solidFill>
                <a:latin typeface="+mn-lt"/>
                <a:ea typeface="+mn-ea"/>
                <a:cs typeface="+mn-cs"/>
                <a:sym typeface="Arial Narrow"/>
              </a:defRPr>
            </a:pPr>
            <a:r>
              <a:rPr lang="ru-RU" sz="5400" b="1" dirty="0">
                <a:solidFill>
                  <a:srgbClr val="253957"/>
                </a:solidFill>
                <a:sym typeface="Arial Narrow"/>
              </a:rPr>
              <a:t>Понимание</a:t>
            </a:r>
            <a:endParaRPr lang="en-US" sz="5400" dirty="0">
              <a:solidFill>
                <a:srgbClr val="253957"/>
              </a:solidFill>
              <a:sym typeface="Arial Narrow"/>
            </a:endParaRPr>
          </a:p>
        </p:txBody>
      </p:sp>
    </p:spTree>
    <p:extLst>
      <p:ext uri="{BB962C8B-B14F-4D97-AF65-F5344CB8AC3E}">
        <p14:creationId xmlns:p14="http://schemas.microsoft.com/office/powerpoint/2010/main" val="23261524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rgbClr val="FFFFFF"/>
        </a:solidFill>
        <a:solidFill>
          <a:srgbClr val="FFFFFF"/>
        </a:solidFill>
        <a:solidFill>
          <a:srgbClr val="FFFFFF"/>
        </a:solidFill>
      </a:fillStyleLst>
      <a:lnStyleLst>
        <a:ln>
          <a:solidFill>
            <a:srgbClr val="000000"/>
          </a:solidFill>
        </a:ln>
        <a:ln>
          <a:solidFill>
            <a:srgbClr val="000000"/>
          </a:solidFill>
        </a:ln>
        <a:ln>
          <a:solidFill>
            <a:srgbClr val="000000"/>
          </a:solidFill>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rgbClr val="FFFFFF"/>
        </a:solidFill>
        <a:solidFill>
          <a:srgbClr val="FFFFFF"/>
        </a:solidFill>
        <a:solidFill>
          <a:srgbClr val="FFFFFF"/>
        </a:soli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16080</TotalTime>
  <Words>2219</Words>
  <Application>Microsoft Office PowerPoint</Application>
  <PresentationFormat>Произвольный</PresentationFormat>
  <Paragraphs>328</Paragraphs>
  <Slides>71</Slides>
  <Notes>65</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71</vt:i4>
      </vt:variant>
    </vt:vector>
  </HeadingPairs>
  <TitlesOfParts>
    <vt:vector size="78" baseType="lpstr">
      <vt:lpstr>Arial</vt:lpstr>
      <vt:lpstr>Arial Narrow</vt:lpstr>
      <vt:lpstr>Cambria Math</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Sergey</dc:creator>
  <cp:lastModifiedBy>Sergei Slashchinin</cp:lastModifiedBy>
  <cp:revision>303</cp:revision>
  <dcterms:modified xsi:type="dcterms:W3CDTF">2022-02-02T00:08:49Z</dcterms:modified>
</cp:coreProperties>
</file>